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2" r:id="rId4"/>
    <p:sldMasterId id="2147483763" r:id="rId5"/>
  </p:sldMasterIdLst>
  <p:sldIdLst>
    <p:sldId id="336" r:id="rId6"/>
    <p:sldId id="275" r:id="rId7"/>
    <p:sldId id="283" r:id="rId8"/>
    <p:sldId id="284" r:id="rId9"/>
    <p:sldId id="277" r:id="rId10"/>
    <p:sldId id="285" r:id="rId11"/>
    <p:sldId id="286" r:id="rId12"/>
    <p:sldId id="287" r:id="rId13"/>
    <p:sldId id="288" r:id="rId14"/>
    <p:sldId id="327" r:id="rId15"/>
    <p:sldId id="290" r:id="rId16"/>
    <p:sldId id="315" r:id="rId17"/>
    <p:sldId id="316" r:id="rId18"/>
    <p:sldId id="317" r:id="rId19"/>
    <p:sldId id="318" r:id="rId20"/>
    <p:sldId id="319" r:id="rId21"/>
    <p:sldId id="320" r:id="rId22"/>
    <p:sldId id="321" r:id="rId23"/>
    <p:sldId id="322" r:id="rId24"/>
    <p:sldId id="329" r:id="rId25"/>
    <p:sldId id="323" r:id="rId26"/>
    <p:sldId id="291" r:id="rId27"/>
    <p:sldId id="324" r:id="rId28"/>
    <p:sldId id="292" r:id="rId29"/>
    <p:sldId id="293" r:id="rId30"/>
    <p:sldId id="294" r:id="rId31"/>
    <p:sldId id="295" r:id="rId32"/>
    <p:sldId id="296" r:id="rId33"/>
    <p:sldId id="297" r:id="rId34"/>
    <p:sldId id="298" r:id="rId35"/>
    <p:sldId id="314" r:id="rId36"/>
    <p:sldId id="331" r:id="rId37"/>
    <p:sldId id="333" r:id="rId38"/>
    <p:sldId id="299" r:id="rId39"/>
    <p:sldId id="300" r:id="rId40"/>
    <p:sldId id="301" r:id="rId41"/>
    <p:sldId id="332" r:id="rId42"/>
    <p:sldId id="334" r:id="rId43"/>
    <p:sldId id="302" r:id="rId44"/>
    <p:sldId id="303" r:id="rId45"/>
    <p:sldId id="304" r:id="rId46"/>
    <p:sldId id="305" r:id="rId47"/>
    <p:sldId id="306" r:id="rId48"/>
    <p:sldId id="307" r:id="rId49"/>
    <p:sldId id="308" r:id="rId50"/>
    <p:sldId id="309" r:id="rId51"/>
    <p:sldId id="310" r:id="rId52"/>
    <p:sldId id="328" r:id="rId53"/>
    <p:sldId id="311" r:id="rId54"/>
    <p:sldId id="312" r:id="rId55"/>
    <p:sldId id="313" r:id="rId56"/>
    <p:sldId id="330"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9" autoAdjust="0"/>
  </p:normalViewPr>
  <p:slideViewPr>
    <p:cSldViewPr snapToGrid="0">
      <p:cViewPr varScale="1">
        <p:scale>
          <a:sx n="113" d="100"/>
          <a:sy n="113" d="100"/>
        </p:scale>
        <p:origin x="20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5/22/2021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5/22/2021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5" name="Footer Placeholder 4"/>
          <p:cNvSpPr>
            <a:spLocks noGrp="1"/>
          </p:cNvSpPr>
          <p:nvPr>
            <p:ph type="ftr" sz="quarter" idx="11"/>
          </p:nvPr>
        </p:nvSpPr>
        <p:spPr>
          <a:xfrm>
            <a:off x="2416500" y="329307"/>
            <a:ext cx="4973915" cy="309201"/>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l-GR" sz="1000" b="0" i="0" u="none" strike="noStrike" kern="1200" cap="none" spc="0" normalizeH="0" baseline="0" noProof="0" dirty="0">
              <a:ln>
                <a:noFill/>
              </a:ln>
              <a:solidFill>
                <a:prstClr val="black">
                  <a:tint val="75000"/>
                </a:prstClr>
              </a:solidFill>
              <a:effectLst/>
              <a:uLnTx/>
              <a:uFillTx/>
              <a:ea typeface="+mn-ea"/>
              <a:cs typeface="Arial" pitchFamily="34" charset="0"/>
            </a:endParaRPr>
          </a:p>
        </p:txBody>
      </p:sp>
      <p:sp>
        <p:nvSpPr>
          <p:cNvPr id="6" name="Slide Number Placeholder 5"/>
          <p:cNvSpPr>
            <a:spLocks noGrp="1"/>
          </p:cNvSpPr>
          <p:nvPr>
            <p:ph type="sldNum" sz="quarter" idx="12"/>
          </p:nvPr>
        </p:nvSpPr>
        <p:spPr>
          <a:xfrm>
            <a:off x="1437664" y="798973"/>
            <a:ext cx="811019" cy="503578"/>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860985A-9F81-4B92-90AC-ABB51A53706F}"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1484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Rockwell" pitchFamily="18"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696464"/>
              </a:solidFill>
              <a:effectLst/>
              <a:uLnTx/>
              <a:uFillTx/>
              <a:latin typeface="Rockwell" pitchFamily="18" charset="0"/>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67FFD2E-6AD8-4014-8A90-D61218B33E05}"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35017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Rockwell" pitchFamily="18"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l-GR" sz="1000" b="0" i="0" u="none" strike="noStrike" kern="1200" cap="none" spc="0" normalizeH="0" baseline="0" noProof="0" dirty="0">
              <a:ln>
                <a:noFill/>
              </a:ln>
              <a:solidFill>
                <a:prstClr val="black">
                  <a:tint val="75000"/>
                </a:prstClr>
              </a:solidFill>
              <a:effectLst/>
              <a:uLnTx/>
              <a:uFillTx/>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F3A4F1A-2D4E-4CD0-A3AD-DBAF8FFCCB9A}"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65177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l-GR" sz="1000" b="0" i="0" u="none" strike="noStrike" kern="1200" cap="none" spc="0" normalizeH="0" baseline="0" noProof="0" dirty="0">
              <a:ln>
                <a:noFill/>
              </a:ln>
              <a:solidFill>
                <a:prstClr val="black">
                  <a:tint val="75000"/>
                </a:prstClr>
              </a:solidFill>
              <a:effectLst/>
              <a:uLnTx/>
              <a:uFillTx/>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F3A4F1A-2D4E-4CD0-A3AD-DBAF8FFCCB9A}"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3430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8" name="Footer Placeholder 7"/>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l-GR" sz="1000" b="0" i="0" u="none" strike="noStrike" kern="1200" cap="none" spc="0" normalizeH="0" baseline="0" noProof="0" dirty="0">
              <a:ln>
                <a:noFill/>
              </a:ln>
              <a:solidFill>
                <a:prstClr val="black">
                  <a:tint val="75000"/>
                </a:prstClr>
              </a:solidFill>
              <a:effectLst/>
              <a:uLnTx/>
              <a:uFillTx/>
              <a:ea typeface="+mn-ea"/>
              <a:cs typeface="Arial" pitchFamily="34" charset="0"/>
            </a:endParaRPr>
          </a:p>
        </p:txBody>
      </p:sp>
      <p:sp>
        <p:nvSpPr>
          <p:cNvPr id="9" name="Slide Number Placeholder 8"/>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F3A4F1A-2D4E-4CD0-A3AD-DBAF8FFCCB9A}"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3408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4" name="Footer Placeholder 3"/>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696464"/>
              </a:solidFill>
              <a:effectLst/>
              <a:uLnTx/>
              <a:uFillTx/>
              <a:latin typeface="Rockwell" pitchFamily="18" charset="0"/>
              <a:ea typeface="+mn-ea"/>
              <a:cs typeface="Arial" pitchFamily="34" charset="0"/>
            </a:endParaRPr>
          </a:p>
        </p:txBody>
      </p:sp>
      <p:sp>
        <p:nvSpPr>
          <p:cNvPr id="5" name="Slide Number Placeholder 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1DE6AC-2685-416C-9FDD-0FB1A74C77F4}"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4680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l-GR" sz="1000" b="0" i="0" u="none" strike="noStrike" kern="1200" cap="none" spc="0" normalizeH="0" baseline="0" noProof="0">
              <a:ln>
                <a:noFill/>
              </a:ln>
              <a:solidFill>
                <a:prstClr val="black">
                  <a:tint val="75000"/>
                </a:prstClr>
              </a:solidFill>
              <a:effectLst/>
              <a:uLnTx/>
              <a:uFillTx/>
              <a:ea typeface="+mn-ea"/>
              <a:cs typeface="Arial"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A349E52-61A1-4D47-8B08-C35DA4A4B467}"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spTree>
    <p:extLst>
      <p:ext uri="{BB962C8B-B14F-4D97-AF65-F5344CB8AC3E}">
        <p14:creationId xmlns:p14="http://schemas.microsoft.com/office/powerpoint/2010/main" val="24607905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l-GR" sz="1000" b="0" i="0" u="none" strike="noStrike" kern="1200" cap="none" spc="0" normalizeH="0" baseline="0" noProof="0" dirty="0">
              <a:ln>
                <a:noFill/>
              </a:ln>
              <a:solidFill>
                <a:prstClr val="black">
                  <a:tint val="75000"/>
                </a:prstClr>
              </a:solidFill>
              <a:effectLst/>
              <a:uLnTx/>
              <a:uFillTx/>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F3A4F1A-2D4E-4CD0-A3AD-DBAF8FFCCB9A}"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315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5/22/2021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6" name="Footer Placeholder 5"/>
          <p:cNvSpPr>
            <a:spLocks noGrp="1"/>
          </p:cNvSpPr>
          <p:nvPr>
            <p:ph type="ftr" sz="quarter" idx="11"/>
          </p:nvPr>
        </p:nvSpPr>
        <p:spPr>
          <a:xfrm>
            <a:off x="1447382" y="318640"/>
            <a:ext cx="5541004" cy="320931"/>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l-GR" sz="1000" b="0" i="0" u="none" strike="noStrike" kern="1200" cap="none" spc="0" normalizeH="0" baseline="0" noProof="0" dirty="0">
              <a:ln>
                <a:noFill/>
              </a:ln>
              <a:solidFill>
                <a:prstClr val="black">
                  <a:tint val="75000"/>
                </a:prstClr>
              </a:solidFill>
              <a:effectLst/>
              <a:uLnTx/>
              <a:uFillTx/>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F3A4F1A-2D4E-4CD0-A3AD-DBAF8FFCCB9A}"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76081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l-GR" sz="1000" b="0" i="0" u="none" strike="noStrike" kern="1200" cap="none" spc="0" normalizeH="0" baseline="0" noProof="0" dirty="0">
              <a:ln>
                <a:noFill/>
              </a:ln>
              <a:solidFill>
                <a:prstClr val="black">
                  <a:tint val="75000"/>
                </a:prstClr>
              </a:solidFill>
              <a:effectLst/>
              <a:uLnTx/>
              <a:uFillTx/>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F3A4F1A-2D4E-4CD0-A3AD-DBAF8FFCCB9A}"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3904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l-GR" sz="1000" b="0" i="0" u="none" strike="noStrike" kern="1200" cap="none" spc="0" normalizeH="0" baseline="0" noProof="0" dirty="0">
              <a:ln>
                <a:noFill/>
              </a:ln>
              <a:solidFill>
                <a:prstClr val="black">
                  <a:tint val="75000"/>
                </a:prstClr>
              </a:solidFill>
              <a:effectLst/>
              <a:uLnTx/>
              <a:uFillTx/>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F3A4F1A-2D4E-4CD0-A3AD-DBAF8FFCCB9A}"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75871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609600" y="359465"/>
            <a:ext cx="10972800" cy="1143000"/>
          </a:xfrm>
          <a:prstGeom prst="rect">
            <a:avLst/>
          </a:prstGeom>
        </p:spPr>
        <p:txBody>
          <a:bodyPr>
            <a:normAutofit/>
          </a:bodyPr>
          <a:lstStyle/>
          <a:p>
            <a:r>
              <a:rPr lang="en-US"/>
              <a:t>Click to edit Master title style</a:t>
            </a:r>
          </a:p>
        </p:txBody>
      </p:sp>
      <p:sp>
        <p:nvSpPr>
          <p:cNvPr id="4" name="Date Placeholder 7"/>
          <p:cNvSpPr>
            <a:spLocks noGrp="1"/>
          </p:cNvSpPr>
          <p:nvPr>
            <p:ph type="dt" sz="half" idx="10"/>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Rockwell" pitchFamily="18" charset="0"/>
              <a:ea typeface="+mn-ea"/>
              <a:cs typeface="Arial" pitchFamily="34" charset="0"/>
            </a:endParaRPr>
          </a:p>
        </p:txBody>
      </p:sp>
      <p:sp>
        <p:nvSpPr>
          <p:cNvPr id="5" name="Slide Number Placeholder 9"/>
          <p:cNvSpPr>
            <a:spLocks noGrp="1"/>
          </p:cNvSpPr>
          <p:nvPr>
            <p:ph type="sldNum" sz="quarter" idx="11"/>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78E994A-00F1-4DC7-8391-35D5F8F8A829}" type="slidenum">
              <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sp>
        <p:nvSpPr>
          <p:cNvPr id="6" name="Footer Placeholder 10"/>
          <p:cNvSpPr>
            <a:spLocks noGrp="1"/>
          </p:cNvSpPr>
          <p:nvPr>
            <p:ph type="ftr" sz="quarter" idx="12"/>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000" b="0" i="0" u="none" strike="noStrike" kern="1200" cap="none" spc="0" normalizeH="0" baseline="0" noProof="0" dirty="0">
              <a:ln>
                <a:noFill/>
              </a:ln>
              <a:solidFill>
                <a:prstClr val="black">
                  <a:tint val="75000"/>
                </a:prstClr>
              </a:solidFill>
              <a:effectLst/>
              <a:uLnTx/>
              <a:uFillTx/>
              <a:ea typeface="+mn-ea"/>
              <a:cs typeface="Arial" pitchFamily="34" charset="0"/>
            </a:endParaRPr>
          </a:p>
        </p:txBody>
      </p:sp>
    </p:spTree>
    <p:extLst>
      <p:ext uri="{BB962C8B-B14F-4D97-AF65-F5344CB8AC3E}">
        <p14:creationId xmlns:p14="http://schemas.microsoft.com/office/powerpoint/2010/main" val="325791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5/22/2021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5/22/2021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5/22/2021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5/22/2021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Rockwell" pitchFamily="18" charset="0"/>
              <a:ea typeface="+mn-ea"/>
              <a:cs typeface="Arial" pitchFamily="34" charset="0"/>
            </a:endParaRP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696464"/>
              </a:solidFill>
              <a:effectLst/>
              <a:uLnTx/>
              <a:uFillTx/>
              <a:latin typeface="Rockwell" pitchFamily="18" charset="0"/>
              <a:ea typeface="+mn-ea"/>
              <a:cs typeface="Arial" pitchFamily="34" charset="0"/>
            </a:endParaRP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07F7367-8905-4B2E-83AE-C4DA181E0369}" type="slidenum">
              <a:rPr kumimoji="0" lang="en-US" sz="2800" b="0" i="0" u="none" strike="noStrike" kern="1200" cap="none" spc="0" normalizeH="0" baseline="0" noProof="0" smtClean="0">
                <a:ln>
                  <a:noFill/>
                </a:ln>
                <a:solidFill>
                  <a:srgbClr val="B71E42"/>
                </a:solidFill>
                <a:effectLst/>
                <a:uLnTx/>
                <a:uFillTx/>
                <a:latin typeface="Rockwell" pitchFamily="18"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2800" b="0" i="0" u="none" strike="noStrike" kern="1200" cap="none" spc="0" normalizeH="0" baseline="0" noProof="0">
              <a:ln>
                <a:noFill/>
              </a:ln>
              <a:solidFill>
                <a:srgbClr val="B71E42"/>
              </a:solidFill>
              <a:effectLst/>
              <a:uLnTx/>
              <a:uFillTx/>
              <a:latin typeface="Rockwell" pitchFamily="18" charset="0"/>
              <a:ea typeface="+mn-ea"/>
              <a:cs typeface="Arial" pitchFamily="34" charset="0"/>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468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ransition>
    <p:fade/>
  </p:transition>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6.wdp"/></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7.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8.wdp"/></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3.wdp"/></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4.wdp"/></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5.wdp"/></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6.wdp"/></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7.wdp"/></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8.wdp"/></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9.wdp"/></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30.wdp"/></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31.wdp"/></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32.wdp"/></Relationships>
</file>

<file path=ppt/slides/_rels/slide49.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http://www.clearsolutionsdisplays.com/images/8760.jpg"/>
          <p:cNvPicPr>
            <a:picLocks noChangeAspect="1" noChangeArrowheads="1"/>
          </p:cNvPicPr>
          <p:nvPr/>
        </p:nvPicPr>
        <p:blipFill>
          <a:blip r:embed="rId3" cstate="print"/>
          <a:srcRect/>
          <a:stretch>
            <a:fillRect/>
          </a:stretch>
        </p:blipFill>
        <p:spPr bwMode="auto">
          <a:xfrm>
            <a:off x="8053828" y="1627876"/>
            <a:ext cx="4526724" cy="3140415"/>
          </a:xfrm>
          <a:prstGeom prst="ellipse">
            <a:avLst/>
          </a:prstGeom>
          <a:ln>
            <a:noFill/>
          </a:ln>
          <a:effectLst>
            <a:outerShdw blurRad="76200" dist="12700" dir="2700000" sy="-23000" kx="-800400" algn="bl" rotWithShape="0">
              <a:prstClr val="black">
                <a:alpha val="20000"/>
              </a:prstClr>
            </a:outerShdw>
            <a:softEdge rad="635000"/>
          </a:effectLst>
        </p:spPr>
      </p:pic>
      <p:sp>
        <p:nvSpPr>
          <p:cNvPr id="2" name="Title 1"/>
          <p:cNvSpPr>
            <a:spLocks noGrp="1"/>
          </p:cNvSpPr>
          <p:nvPr>
            <p:ph type="ctrTitle"/>
          </p:nvPr>
        </p:nvSpPr>
        <p:spPr>
          <a:xfrm>
            <a:off x="-64177" y="1887223"/>
            <a:ext cx="12192000" cy="1181100"/>
          </a:xfrm>
        </p:spPr>
        <p:txBody>
          <a:bodyPr>
            <a:normAutofit/>
          </a:bodyPr>
          <a:lstStyle/>
          <a:p>
            <a:pPr algn="ctr" fontAlgn="auto">
              <a:spcBef>
                <a:spcPts val="0"/>
              </a:spcBef>
              <a:spcAft>
                <a:spcPts val="0"/>
              </a:spcAft>
              <a:defRPr/>
            </a:pPr>
            <a:r>
              <a:rPr lang="el-GR" sz="3600" b="1" dirty="0">
                <a:solidFill>
                  <a:srgbClr val="7F7F7F"/>
                </a:solidFill>
                <a:effectLst>
                  <a:outerShdw blurRad="38100" dist="38100" dir="2700000" algn="tl">
                    <a:srgbClr val="C0C0C0"/>
                  </a:outerShdw>
                </a:effectLst>
              </a:rPr>
              <a:t>ΣΕΜΙΝΑΡΙΟ ΕΚΠΑΙΔΕΥΣΗΣ </a:t>
            </a:r>
            <a:br>
              <a:rPr lang="el-GR" sz="3600" b="1" dirty="0">
                <a:solidFill>
                  <a:srgbClr val="7F7F7F"/>
                </a:solidFill>
                <a:effectLst>
                  <a:outerShdw blurRad="38100" dist="38100" dir="2700000" algn="tl">
                    <a:srgbClr val="C0C0C0"/>
                  </a:outerShdw>
                </a:effectLst>
              </a:rPr>
            </a:br>
            <a:r>
              <a:rPr lang="el-GR" sz="3600" b="1" dirty="0">
                <a:solidFill>
                  <a:schemeClr val="bg1">
                    <a:lumMod val="50000"/>
                  </a:schemeClr>
                </a:solidFill>
                <a:effectLst>
                  <a:outerShdw blurRad="38100" dist="38100" dir="2700000" algn="tl">
                    <a:srgbClr val="C0C0C0"/>
                  </a:outerShdw>
                </a:effectLst>
              </a:rPr>
              <a:t>ΠΡΟΕΔΡΕΥΟΝΤΩΝ</a:t>
            </a:r>
            <a:r>
              <a:rPr lang="en-GB" sz="3600" b="1" dirty="0">
                <a:solidFill>
                  <a:schemeClr val="bg1">
                    <a:lumMod val="50000"/>
                  </a:schemeClr>
                </a:solidFill>
                <a:effectLst>
                  <a:outerShdw blurRad="38100" dist="38100" dir="2700000" algn="tl">
                    <a:srgbClr val="C0C0C0"/>
                  </a:outerShdw>
                </a:effectLst>
              </a:rPr>
              <a:t> / </a:t>
            </a:r>
            <a:r>
              <a:rPr lang="el-GR" sz="3600" b="1" dirty="0">
                <a:solidFill>
                  <a:schemeClr val="bg1">
                    <a:lumMod val="50000"/>
                  </a:schemeClr>
                </a:solidFill>
                <a:effectLst>
                  <a:outerShdw blurRad="38100" dist="38100" dir="2700000" algn="tl">
                    <a:srgbClr val="C0C0C0"/>
                  </a:outerShdw>
                </a:effectLst>
              </a:rPr>
              <a:t>ΒΟΗΘΩΝ ΕΚΛΟΓΙΚΩΝ </a:t>
            </a:r>
            <a:r>
              <a:rPr lang="el-GR" sz="3600" b="1" dirty="0">
                <a:solidFill>
                  <a:srgbClr val="7F7F7F"/>
                </a:solidFill>
                <a:effectLst>
                  <a:outerShdw blurRad="38100" dist="38100" dir="2700000" algn="tl">
                    <a:srgbClr val="C0C0C0"/>
                  </a:outerShdw>
                </a:effectLst>
              </a:rPr>
              <a:t>ΚΕΝΤΡΩΝ</a:t>
            </a:r>
            <a:endParaRPr lang="en-US" sz="3600" b="1" dirty="0">
              <a:solidFill>
                <a:schemeClr val="bg1">
                  <a:lumMod val="50000"/>
                </a:schemeClr>
              </a:solidFill>
              <a:effectLst>
                <a:outerShdw blurRad="38100" dist="38100" dir="2700000" algn="tl">
                  <a:srgbClr val="C0C0C0"/>
                </a:outerShdw>
              </a:effectLst>
            </a:endParaRPr>
          </a:p>
        </p:txBody>
      </p:sp>
      <p:sp>
        <p:nvSpPr>
          <p:cNvPr id="5" name="Rectangle 4"/>
          <p:cNvSpPr/>
          <p:nvPr/>
        </p:nvSpPr>
        <p:spPr>
          <a:xfrm>
            <a:off x="1253985" y="4324321"/>
            <a:ext cx="10621395" cy="830997"/>
          </a:xfrm>
          <a:prstGeom prst="rect">
            <a:avLst/>
          </a:prstGeom>
          <a:noFill/>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400" b="1" i="0" u="none" strike="noStrike" kern="1200" cap="none" spc="0" normalizeH="0" baseline="0" noProof="0" dirty="0">
                <a:ln w="0">
                  <a:noFill/>
                </a:ln>
                <a:solidFill>
                  <a:srgbClr val="0070C0"/>
                </a:solidFill>
                <a:effectLst>
                  <a:outerShdw blurRad="38100" dist="38100" dir="2700000" algn="tl">
                    <a:srgbClr val="000000">
                      <a:alpha val="43137"/>
                    </a:srgbClr>
                  </a:outerShdw>
                  <a:reflection blurRad="12700" stA="50000" endPos="50000" dist="5000" dir="5400000" sy="-100000" rotWithShape="0"/>
                </a:effectLst>
                <a:uLnTx/>
                <a:uFillTx/>
                <a:latin typeface="+mn-lt"/>
                <a:ea typeface="+mn-ea"/>
                <a:cs typeface="Arial" pitchFamily="34" charset="0"/>
              </a:rPr>
              <a:t>ΥΠΟΥΡΓΕΙΟ ΕΣΩΤΕΡΙΚΩΝ</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400" b="1" i="0" u="none" strike="noStrike" kern="1200" cap="none" spc="0" normalizeH="0" baseline="0" noProof="0" dirty="0">
                <a:ln w="0">
                  <a:noFill/>
                </a:ln>
                <a:solidFill>
                  <a:srgbClr val="0070C0"/>
                </a:solidFill>
                <a:effectLst>
                  <a:outerShdw blurRad="38100" dist="38100" dir="2700000" algn="tl">
                    <a:srgbClr val="000000">
                      <a:alpha val="43137"/>
                    </a:srgbClr>
                  </a:outerShdw>
                  <a:reflection blurRad="12700" stA="50000" endPos="50000" dist="5000" dir="5400000" sy="-100000" rotWithShape="0"/>
                </a:effectLst>
                <a:uLnTx/>
                <a:uFillTx/>
                <a:latin typeface="+mn-lt"/>
                <a:ea typeface="+mn-ea"/>
                <a:cs typeface="Arial" pitchFamily="34" charset="0"/>
              </a:rPr>
              <a:t>ΕΠΑΡΧΙΑΚΗ ΔΙΟΙΚΗΣΗ ΛΕΥΚΩΣΙΑΣ</a:t>
            </a:r>
          </a:p>
        </p:txBody>
      </p:sp>
      <p:sp>
        <p:nvSpPr>
          <p:cNvPr id="8" name="Text Box 23"/>
          <p:cNvSpPr txBox="1">
            <a:spLocks noChangeArrowheads="1"/>
          </p:cNvSpPr>
          <p:nvPr/>
        </p:nvSpPr>
        <p:spPr bwMode="auto">
          <a:xfrm>
            <a:off x="3412262" y="3017704"/>
            <a:ext cx="4307304" cy="646331"/>
          </a:xfrm>
          <a:prstGeom prst="rect">
            <a:avLst/>
          </a:prstGeom>
          <a:noFill/>
          <a:ln w="9525">
            <a:noFill/>
            <a:miter lim="800000"/>
            <a:headEnd/>
            <a:tailEnd/>
          </a:ln>
          <a:effectLst/>
        </p:spPr>
        <p:txBody>
          <a:bodyPr wrap="square">
            <a:spAutoFit/>
          </a:bodyPr>
          <a:lstStyle/>
          <a:p>
            <a:pPr algn="ctr" fontAlgn="base">
              <a:spcBef>
                <a:spcPct val="50000"/>
              </a:spcBef>
              <a:spcAft>
                <a:spcPct val="0"/>
              </a:spcAft>
              <a:defRPr/>
            </a:pPr>
            <a:r>
              <a:rPr lang="el-GR" sz="3600" b="1" dirty="0">
                <a:solidFill>
                  <a:srgbClr val="0070C0"/>
                </a:solidFill>
                <a:effectLst>
                  <a:outerShdw blurRad="38100" dist="38100" dir="2700000" algn="tl">
                    <a:srgbClr val="C0C0C0"/>
                  </a:outerShdw>
                </a:effectLst>
                <a:cs typeface="Arial" pitchFamily="34" charset="0"/>
              </a:rPr>
              <a:t>ΕΓΚΥΡΑ - ΑΚΥΡΑ</a:t>
            </a:r>
          </a:p>
        </p:txBody>
      </p:sp>
      <p:pic>
        <p:nvPicPr>
          <p:cNvPr id="3380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318" y="4337967"/>
            <a:ext cx="908435" cy="176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4318" y="5298448"/>
            <a:ext cx="11663363" cy="290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1980496"/>
          </a:xfrm>
          <a:prstGeom prst="rect">
            <a:avLst/>
          </a:prstGeom>
        </p:spPr>
      </p:pic>
      <p:sp>
        <p:nvSpPr>
          <p:cNvPr id="4" name="Rectangle: Rounded Corners 3">
            <a:extLst>
              <a:ext uri="{FF2B5EF4-FFF2-40B4-BE49-F238E27FC236}">
                <a16:creationId xmlns:a16="http://schemas.microsoft.com/office/drawing/2014/main" id="{761CA74F-3F97-44BB-960A-8D7A2DCAD8F7}"/>
              </a:ext>
            </a:extLst>
          </p:cNvPr>
          <p:cNvSpPr/>
          <p:nvPr/>
        </p:nvSpPr>
        <p:spPr>
          <a:xfrm>
            <a:off x="3004458" y="23803"/>
            <a:ext cx="5886940" cy="1950317"/>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t="100000" r="100000"/>
            </a:path>
            <a:tileRect l="-100000" b="-100000"/>
          </a:gra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l-GR" sz="4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ea typeface="+mn-ea"/>
                <a:cs typeface="+mn-cs"/>
              </a:rPr>
              <a:t>ΒΟΥΛΕΥΤΙΚΕΣ ΕΚΛΟΓΕΣ</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l-GR" sz="4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ea typeface="+mn-ea"/>
                <a:cs typeface="+mn-cs"/>
              </a:rPr>
              <a:t>2021</a:t>
            </a:r>
            <a:endParaRPr kumimoji="0" lang="en-GB" sz="4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Gill Sans MT"/>
              <a:ea typeface="+mn-ea"/>
              <a:cs typeface="+mn-cs"/>
            </a:endParaRPr>
          </a:p>
        </p:txBody>
      </p:sp>
      <p:sp>
        <p:nvSpPr>
          <p:cNvPr id="10" name="Text Box 23"/>
          <p:cNvSpPr txBox="1">
            <a:spLocks noChangeArrowheads="1"/>
          </p:cNvSpPr>
          <p:nvPr/>
        </p:nvSpPr>
        <p:spPr bwMode="auto">
          <a:xfrm>
            <a:off x="208391" y="3805598"/>
            <a:ext cx="4307304" cy="584775"/>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el-GR" sz="3200" b="1" dirty="0">
                <a:solidFill>
                  <a:srgbClr val="0070C0"/>
                </a:solidFill>
                <a:effectLst>
                  <a:outerShdw blurRad="38100" dist="38100" dir="2700000" algn="tl">
                    <a:srgbClr val="C0C0C0"/>
                  </a:outerShdw>
                </a:effectLst>
                <a:cs typeface="Arial" pitchFamily="34" charset="0"/>
              </a:rPr>
              <a:t>24-25 Μαΐου 2021</a:t>
            </a:r>
          </a:p>
        </p:txBody>
      </p:sp>
    </p:spTree>
    <p:extLst>
      <p:ext uri="{BB962C8B-B14F-4D97-AF65-F5344CB8AC3E}">
        <p14:creationId xmlns:p14="http://schemas.microsoft.com/office/powerpoint/2010/main" val="516731173"/>
      </p:ext>
    </p:extLst>
  </p:cSld>
  <p:clrMapOvr>
    <a:masterClrMapping/>
  </p:clrMapOvr>
  <p:transition>
    <p:wip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3"/>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452E6-EF46-4A12-B3AF-55951654BFA3}"/>
              </a:ext>
            </a:extLst>
          </p:cNvPr>
          <p:cNvPicPr>
            <a:picLocks noChangeAspect="1"/>
          </p:cNvPicPr>
          <p:nvPr/>
        </p:nvPicPr>
        <p:blipFill rotWithShape="1">
          <a:blip r:embed="rId2"/>
          <a:srcRect t="22691" b="24503"/>
          <a:stretch/>
        </p:blipFill>
        <p:spPr>
          <a:xfrm>
            <a:off x="10344839" y="5885103"/>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1406106"/>
            <a:ext cx="11029616" cy="4252822"/>
          </a:xfrm>
        </p:spPr>
        <p:txBody>
          <a:bodyPr>
            <a:normAutofit fontScale="90000"/>
          </a:bodyPr>
          <a:lstStyle/>
          <a:p>
            <a:pPr algn="ctr"/>
            <a:r>
              <a:rPr lang="el-GR" sz="96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96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31967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8" name="Picture 7">
            <a:extLst>
              <a:ext uri="{FF2B5EF4-FFF2-40B4-BE49-F238E27FC236}">
                <a16:creationId xmlns:a16="http://schemas.microsoft.com/office/drawing/2014/main" id="{F2AEB7B3-4256-4343-B78C-86B3262C9F7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08862" y="1308536"/>
            <a:ext cx="6774275" cy="5499717"/>
          </a:xfrm>
          <a:prstGeom prst="rect">
            <a:avLst/>
          </a:prstGeom>
          <a:effectLst/>
        </p:spPr>
      </p:pic>
      <p:sp>
        <p:nvSpPr>
          <p:cNvPr id="9" name="TextBox 8">
            <a:extLst>
              <a:ext uri="{FF2B5EF4-FFF2-40B4-BE49-F238E27FC236}">
                <a16:creationId xmlns:a16="http://schemas.microsoft.com/office/drawing/2014/main" id="{FF92280F-6FDA-4DF1-A0FA-E21D99C6AF71}"/>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
        <p:nvSpPr>
          <p:cNvPr id="10" name="Title 1">
            <a:extLst>
              <a:ext uri="{FF2B5EF4-FFF2-40B4-BE49-F238E27FC236}">
                <a16:creationId xmlns:a16="http://schemas.microsoft.com/office/drawing/2014/main" id="{83493A1F-D668-48ED-8BA7-A6B304898D1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2828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0" y="3706314"/>
            <a:ext cx="1684998" cy="2031325"/>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b="1" dirty="0">
                <a:solidFill>
                  <a:srgbClr val="FF0000"/>
                </a:solidFill>
                <a:latin typeface="Calibri" panose="020F0502020204030204" pitchFamily="34" charset="0"/>
                <a:cs typeface="Calibri" panose="020F0502020204030204" pitchFamily="34" charset="0"/>
              </a:rPr>
              <a:t>(</a:t>
            </a:r>
            <a:r>
              <a:rPr lang="el-GR" dirty="0">
                <a:solidFill>
                  <a:srgbClr val="FF0000"/>
                </a:solidFill>
                <a:latin typeface="Calibri" panose="020F0502020204030204" pitchFamily="34" charset="0"/>
                <a:cs typeface="Calibri" panose="020F0502020204030204" pitchFamily="34" charset="0"/>
              </a:rPr>
              <a:t>λόγω βαθμού προέκτασης του σημείου στα διπλανά ορθογώνια)</a:t>
            </a:r>
            <a:endParaRPr lang="el-GR" b="1" dirty="0">
              <a:solidFill>
                <a:srgbClr val="FF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E9D72CF-C63F-4091-9E94-0B2D42C08498}"/>
              </a:ext>
            </a:extLst>
          </p:cNvPr>
          <p:cNvPicPr>
            <a:picLocks noChangeAspect="1"/>
          </p:cNvPicPr>
          <p:nvPr/>
        </p:nvPicPr>
        <p:blipFill>
          <a:blip r:embed="rId2"/>
          <a:stretch>
            <a:fillRect/>
          </a:stretch>
        </p:blipFill>
        <p:spPr>
          <a:xfrm>
            <a:off x="2207130" y="1266738"/>
            <a:ext cx="9312170" cy="5249472"/>
          </a:xfrm>
          <a:prstGeom prst="rect">
            <a:avLst/>
          </a:prstGeom>
          <a:effectLst/>
        </p:spPr>
      </p:pic>
      <p:sp>
        <p:nvSpPr>
          <p:cNvPr id="7" name="Title 1">
            <a:extLst>
              <a:ext uri="{FF2B5EF4-FFF2-40B4-BE49-F238E27FC236}">
                <a16:creationId xmlns:a16="http://schemas.microsoft.com/office/drawing/2014/main" id="{C352B688-8411-4160-8CB0-6D445C5803E7}"/>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241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12A16AF5-7897-496F-9923-16BE49AFA5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60000">
            <a:off x="2875955" y="1312492"/>
            <a:ext cx="6562471" cy="5394728"/>
          </a:xfrm>
          <a:prstGeom prst="rect">
            <a:avLst/>
          </a:prstGeom>
          <a:effectLst/>
        </p:spPr>
      </p:pic>
      <p:sp>
        <p:nvSpPr>
          <p:cNvPr id="8" name="Title 1">
            <a:extLst>
              <a:ext uri="{FF2B5EF4-FFF2-40B4-BE49-F238E27FC236}">
                <a16:creationId xmlns:a16="http://schemas.microsoft.com/office/drawing/2014/main" id="{50C199C9-D1E0-4E20-A5ED-BD38E6DB5DAB}"/>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CA83D96-5A42-4534-A65A-3314F761207D}"/>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209621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62616133-9354-4E1A-96A6-3574EC7404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60000">
            <a:off x="2712130" y="1242178"/>
            <a:ext cx="6673983" cy="5466135"/>
          </a:xfrm>
          <a:prstGeom prst="rect">
            <a:avLst/>
          </a:prstGeom>
          <a:effectLst/>
        </p:spPr>
      </p:pic>
      <p:sp>
        <p:nvSpPr>
          <p:cNvPr id="8" name="Title 1">
            <a:extLst>
              <a:ext uri="{FF2B5EF4-FFF2-40B4-BE49-F238E27FC236}">
                <a16:creationId xmlns:a16="http://schemas.microsoft.com/office/drawing/2014/main" id="{E132616E-D608-4B9A-9693-E8DB5C07593B}"/>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B0952B1-C152-4B9C-887A-7CDB5ABE3944}"/>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23136439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6E6528A7-7F8A-45C2-BD67-BBDE45C1CBC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37072" y="1266738"/>
            <a:ext cx="6717856" cy="5405243"/>
          </a:xfrm>
          <a:prstGeom prst="rect">
            <a:avLst/>
          </a:prstGeom>
          <a:effectLst/>
        </p:spPr>
      </p:pic>
      <p:sp>
        <p:nvSpPr>
          <p:cNvPr id="8" name="Title 1">
            <a:extLst>
              <a:ext uri="{FF2B5EF4-FFF2-40B4-BE49-F238E27FC236}">
                <a16:creationId xmlns:a16="http://schemas.microsoft.com/office/drawing/2014/main" id="{E0C9E866-CEA1-4343-8288-80EB4C22B9EA}"/>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FADAC37-05AE-4671-9468-63F5526803F8}"/>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31959595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15A4BB-2D98-4772-9FE9-555BA343C6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47417" y="1266737"/>
            <a:ext cx="9463392" cy="5311615"/>
          </a:xfrm>
          <a:prstGeom prst="rect">
            <a:avLst/>
          </a:prstGeom>
          <a:effectLst/>
        </p:spPr>
      </p:pic>
      <p:sp>
        <p:nvSpPr>
          <p:cNvPr id="7" name="TextBox 6">
            <a:extLst>
              <a:ext uri="{FF2B5EF4-FFF2-40B4-BE49-F238E27FC236}">
                <a16:creationId xmlns:a16="http://schemas.microsoft.com/office/drawing/2014/main" id="{91DA1392-507E-490D-9B14-5B72FE61845E}"/>
              </a:ext>
            </a:extLst>
          </p:cNvPr>
          <p:cNvSpPr txBox="1"/>
          <p:nvPr/>
        </p:nvSpPr>
        <p:spPr>
          <a:xfrm>
            <a:off x="83417" y="3706314"/>
            <a:ext cx="1813621" cy="1877437"/>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sz="2000" dirty="0">
                <a:solidFill>
                  <a:srgbClr val="FF0000"/>
                </a:solidFill>
                <a:latin typeface="Calibri" panose="020F0502020204030204" pitchFamily="34" charset="0"/>
                <a:cs typeface="Calibri" panose="020F0502020204030204" pitchFamily="34" charset="0"/>
              </a:rPr>
              <a:t>(δεν εξακριβώνεται η βούληση του εκλογέα)</a:t>
            </a:r>
          </a:p>
        </p:txBody>
      </p:sp>
    </p:spTree>
    <p:extLst>
      <p:ext uri="{BB962C8B-B14F-4D97-AF65-F5344CB8AC3E}">
        <p14:creationId xmlns:p14="http://schemas.microsoft.com/office/powerpoint/2010/main" val="24996729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FD990BAC-120A-444F-B311-EB1B716660D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0116"/>
          <a:stretch/>
        </p:blipFill>
        <p:spPr>
          <a:xfrm rot="60000">
            <a:off x="1886150" y="1296385"/>
            <a:ext cx="8419700" cy="5438811"/>
          </a:xfrm>
          <a:prstGeom prst="rect">
            <a:avLst/>
          </a:prstGeom>
          <a:effectLst/>
        </p:spPr>
      </p:pic>
      <p:sp>
        <p:nvSpPr>
          <p:cNvPr id="8" name="Title 1">
            <a:extLst>
              <a:ext uri="{FF2B5EF4-FFF2-40B4-BE49-F238E27FC236}">
                <a16:creationId xmlns:a16="http://schemas.microsoft.com/office/drawing/2014/main" id="{EFE49E90-7214-4F70-BA04-EDEEEEDEA591}"/>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B2CF751-BC13-42CA-B01F-4AFF9F1B53D1}"/>
              </a:ext>
            </a:extLst>
          </p:cNvPr>
          <p:cNvSpPr txBox="1"/>
          <p:nvPr/>
        </p:nvSpPr>
        <p:spPr>
          <a:xfrm>
            <a:off x="0" y="3692624"/>
            <a:ext cx="1768415"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42097314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69519146-141D-4230-A478-6B72FF626DD4}"/>
              </a:ext>
            </a:extLst>
          </p:cNvPr>
          <p:cNvPicPr>
            <a:picLocks noChangeAspect="1"/>
          </p:cNvPicPr>
          <p:nvPr/>
        </p:nvPicPr>
        <p:blipFill rotWithShape="1">
          <a:blip r:embed="rId3"/>
          <a:srcRect l="10231"/>
          <a:stretch/>
        </p:blipFill>
        <p:spPr>
          <a:xfrm rot="60000">
            <a:off x="1942094" y="1260455"/>
            <a:ext cx="8594796" cy="5473215"/>
          </a:xfrm>
          <a:prstGeom prst="rect">
            <a:avLst/>
          </a:prstGeom>
          <a:effectLst/>
        </p:spPr>
      </p:pic>
      <p:sp>
        <p:nvSpPr>
          <p:cNvPr id="8" name="Title 1">
            <a:extLst>
              <a:ext uri="{FF2B5EF4-FFF2-40B4-BE49-F238E27FC236}">
                <a16:creationId xmlns:a16="http://schemas.microsoft.com/office/drawing/2014/main" id="{89554D1D-9DB5-4541-95C7-9DF715570B6D}"/>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26B485F-648C-433F-BB76-31303B7BC7FE}"/>
              </a:ext>
            </a:extLst>
          </p:cNvPr>
          <p:cNvSpPr txBox="1"/>
          <p:nvPr/>
        </p:nvSpPr>
        <p:spPr>
          <a:xfrm>
            <a:off x="204186" y="3689062"/>
            <a:ext cx="1754010"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30942210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207D51-5656-4981-9F42-1391F6A56DE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0433"/>
          <a:stretch/>
        </p:blipFill>
        <p:spPr>
          <a:xfrm rot="60000">
            <a:off x="1939918" y="1104947"/>
            <a:ext cx="8567366" cy="5678724"/>
          </a:xfrm>
          <a:prstGeom prst="rect">
            <a:avLst/>
          </a:prstGeom>
          <a:effectLst/>
        </p:spPr>
      </p:pic>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4"/>
          <a:srcRect t="22691" b="24503"/>
          <a:stretch/>
        </p:blipFill>
        <p:spPr>
          <a:xfrm>
            <a:off x="10478403" y="5949202"/>
            <a:ext cx="1626824" cy="859051"/>
          </a:xfrm>
          <a:prstGeom prst="rect">
            <a:avLst/>
          </a:prstGeom>
        </p:spPr>
      </p:pic>
      <p:sp>
        <p:nvSpPr>
          <p:cNvPr id="10" name="Title 1">
            <a:extLst>
              <a:ext uri="{FF2B5EF4-FFF2-40B4-BE49-F238E27FC236}">
                <a16:creationId xmlns:a16="http://schemas.microsoft.com/office/drawing/2014/main" id="{790AD03F-860A-48C2-AB45-974F4EED0E6D}"/>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FDB38C4-9B3B-45F0-887B-7D2A68F666AD}"/>
              </a:ext>
            </a:extLst>
          </p:cNvPr>
          <p:cNvSpPr txBox="1"/>
          <p:nvPr/>
        </p:nvSpPr>
        <p:spPr>
          <a:xfrm>
            <a:off x="204186" y="3689062"/>
            <a:ext cx="1779889"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2706048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452E6-EF46-4A12-B3AF-55951654BFA3}"/>
              </a:ext>
            </a:extLst>
          </p:cNvPr>
          <p:cNvPicPr>
            <a:picLocks noChangeAspect="1"/>
          </p:cNvPicPr>
          <p:nvPr/>
        </p:nvPicPr>
        <p:blipFill rotWithShape="1">
          <a:blip r:embed="rId2"/>
          <a:srcRect t="22691" b="24503"/>
          <a:stretch/>
        </p:blipFill>
        <p:spPr>
          <a:xfrm>
            <a:off x="10344839" y="5885103"/>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12181" y="2945023"/>
            <a:ext cx="11029616" cy="1583845"/>
          </a:xfrm>
        </p:spPr>
        <p:txBody>
          <a:bodyPr>
            <a:normAutofit/>
          </a:bodyPr>
          <a:lstStyle/>
          <a:p>
            <a:pPr algn="ctr"/>
            <a:r>
              <a:rPr lang="el-GR" sz="9600" b="1" cap="none" dirty="0">
                <a:solidFill>
                  <a:srgbClr val="0070C0"/>
                </a:solidFill>
                <a:latin typeface="Calibri" panose="020F0502020204030204" pitchFamily="34" charset="0"/>
                <a:cs typeface="Calibri" panose="020F0502020204030204" pitchFamily="34" charset="0"/>
              </a:rPr>
              <a:t>Έγκυρα - άκυρα</a:t>
            </a:r>
            <a:endParaRPr lang="en-GB" sz="96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8576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564582"/>
          </a:xfrm>
        </p:spPr>
        <p:txBody>
          <a:bodyPr>
            <a:normAutofit/>
          </a:bodyPr>
          <a:lstStyle/>
          <a:p>
            <a:pPr algn="ctr"/>
            <a:r>
              <a:rPr lang="el-GR" sz="2900" b="1" dirty="0" err="1">
                <a:solidFill>
                  <a:srgbClr val="0070C0"/>
                </a:solidFill>
              </a:rPr>
              <a:t>Παραδειγματα</a:t>
            </a:r>
            <a:r>
              <a:rPr lang="el-GR" sz="2900" b="1" dirty="0">
                <a:solidFill>
                  <a:srgbClr val="0070C0"/>
                </a:solidFill>
              </a:rPr>
              <a:t> </a:t>
            </a:r>
            <a:r>
              <a:rPr lang="el-GR" sz="2900" b="1" dirty="0" err="1">
                <a:solidFill>
                  <a:srgbClr val="0070C0"/>
                </a:solidFill>
              </a:rPr>
              <a:t>εγκυρων</a:t>
            </a:r>
            <a:r>
              <a:rPr lang="el-GR" sz="2900" b="1" dirty="0">
                <a:solidFill>
                  <a:srgbClr val="0070C0"/>
                </a:solidFill>
              </a:rPr>
              <a:t> &amp; </a:t>
            </a:r>
            <a:r>
              <a:rPr lang="el-GR" sz="2900" b="1" dirty="0" err="1">
                <a:solidFill>
                  <a:srgbClr val="0070C0"/>
                </a:solidFill>
              </a:rPr>
              <a:t>ακυρων</a:t>
            </a:r>
            <a:r>
              <a:rPr lang="el-GR" sz="2900" b="1" dirty="0">
                <a:solidFill>
                  <a:srgbClr val="0070C0"/>
                </a:solidFill>
              </a:rPr>
              <a:t> </a:t>
            </a:r>
            <a:r>
              <a:rPr lang="el-GR" sz="2900" b="1" dirty="0" err="1">
                <a:solidFill>
                  <a:srgbClr val="0070C0"/>
                </a:solidFill>
              </a:rPr>
              <a:t>ψηφοδελτιων</a:t>
            </a:r>
            <a:endParaRPr lang="el-GR" sz="2900" b="1" dirty="0">
              <a:solidFill>
                <a:srgbClr val="0070C0"/>
              </a:solidFill>
            </a:endParaRPr>
          </a:p>
        </p:txBody>
      </p:sp>
      <p:pic>
        <p:nvPicPr>
          <p:cNvPr id="6" name="Picture 5">
            <a:extLst>
              <a:ext uri="{FF2B5EF4-FFF2-40B4-BE49-F238E27FC236}">
                <a16:creationId xmlns:a16="http://schemas.microsoft.com/office/drawing/2014/main" id="{71A291FA-C8F2-47FA-A2C2-D644B56199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60000">
            <a:off x="2667080" y="1241301"/>
            <a:ext cx="6857839" cy="5566952"/>
          </a:xfrm>
          <a:prstGeom prst="rect">
            <a:avLst/>
          </a:prstGeom>
        </p:spPr>
      </p:pic>
      <p:sp>
        <p:nvSpPr>
          <p:cNvPr id="7" name="TextBox 6">
            <a:extLst>
              <a:ext uri="{FF2B5EF4-FFF2-40B4-BE49-F238E27FC236}">
                <a16:creationId xmlns:a16="http://schemas.microsoft.com/office/drawing/2014/main" id="{3FDB38C4-9B3B-45F0-887B-7D2A68F666AD}"/>
              </a:ext>
            </a:extLst>
          </p:cNvPr>
          <p:cNvSpPr txBox="1"/>
          <p:nvPr/>
        </p:nvSpPr>
        <p:spPr>
          <a:xfrm>
            <a:off x="204186" y="3689062"/>
            <a:ext cx="1779889"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29033168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2484988B-FB44-45DC-A284-F30CD3EAAFB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866126" y="1266738"/>
            <a:ext cx="6669873" cy="5412788"/>
          </a:xfrm>
          <a:prstGeom prst="rect">
            <a:avLst/>
          </a:prstGeom>
          <a:effectLst/>
        </p:spPr>
      </p:pic>
      <p:sp>
        <p:nvSpPr>
          <p:cNvPr id="8" name="Title 1">
            <a:extLst>
              <a:ext uri="{FF2B5EF4-FFF2-40B4-BE49-F238E27FC236}">
                <a16:creationId xmlns:a16="http://schemas.microsoft.com/office/drawing/2014/main" id="{2BA55111-3C93-4A18-B133-B5A284E7A1F8}"/>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37067FE-C420-4C6E-9179-CEDCCE4F4266}"/>
              </a:ext>
            </a:extLst>
          </p:cNvPr>
          <p:cNvSpPr txBox="1"/>
          <p:nvPr/>
        </p:nvSpPr>
        <p:spPr>
          <a:xfrm>
            <a:off x="204186" y="3689062"/>
            <a:ext cx="1988598"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39599363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43E320B9-68D8-4FE8-8C08-6D03D61331D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293"/>
          <a:stretch/>
        </p:blipFill>
        <p:spPr>
          <a:xfrm>
            <a:off x="1916349" y="1527072"/>
            <a:ext cx="9847352" cy="4523532"/>
          </a:xfrm>
          <a:prstGeom prst="rect">
            <a:avLst/>
          </a:prstGeom>
          <a:effectLst/>
        </p:spPr>
      </p:pic>
      <p:sp>
        <p:nvSpPr>
          <p:cNvPr id="8" name="Title 1">
            <a:extLst>
              <a:ext uri="{FF2B5EF4-FFF2-40B4-BE49-F238E27FC236}">
                <a16:creationId xmlns:a16="http://schemas.microsoft.com/office/drawing/2014/main" id="{8875CE1A-C508-49FE-A84B-A6F21A9F1123}"/>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CBC0A5C-48D6-417E-AB2B-446CE3F7AA05}"/>
              </a:ext>
            </a:extLst>
          </p:cNvPr>
          <p:cNvSpPr txBox="1"/>
          <p:nvPr/>
        </p:nvSpPr>
        <p:spPr>
          <a:xfrm>
            <a:off x="204186" y="3689062"/>
            <a:ext cx="1779889" cy="646331"/>
          </a:xfrm>
          <a:prstGeom prst="rect">
            <a:avLst/>
          </a:prstGeom>
          <a:noFill/>
        </p:spPr>
        <p:txBody>
          <a:bodyPr wrap="square" rtlCol="0">
            <a:spAutoFit/>
          </a:bodyPr>
          <a:lstStyle/>
          <a:p>
            <a:pPr algn="ctr"/>
            <a:r>
              <a:rPr lang="el-GR" sz="3600" b="1" dirty="0">
                <a:solidFill>
                  <a:schemeClr val="accent1">
                    <a:lumMod val="75000"/>
                  </a:schemeClr>
                </a:solidFill>
                <a:latin typeface="Calibri" panose="020F0502020204030204" pitchFamily="34" charset="0"/>
                <a:cs typeface="Calibri" panose="020F0502020204030204" pitchFamily="34" charset="0"/>
              </a:rPr>
              <a:t>Έγκυρο</a:t>
            </a:r>
          </a:p>
        </p:txBody>
      </p:sp>
    </p:spTree>
    <p:extLst>
      <p:ext uri="{BB962C8B-B14F-4D97-AF65-F5344CB8AC3E}">
        <p14:creationId xmlns:p14="http://schemas.microsoft.com/office/powerpoint/2010/main" val="8339291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71541E-BB4A-480A-8A76-37AFB5C1F118}"/>
              </a:ext>
            </a:extLst>
          </p:cNvPr>
          <p:cNvPicPr>
            <a:picLocks noChangeAspect="1"/>
          </p:cNvPicPr>
          <p:nvPr/>
        </p:nvPicPr>
        <p:blipFill rotWithShape="1">
          <a:blip r:embed="rId2"/>
          <a:srcRect l="11845"/>
          <a:stretch/>
        </p:blipFill>
        <p:spPr>
          <a:xfrm>
            <a:off x="2192784" y="1424033"/>
            <a:ext cx="8518534" cy="5268721"/>
          </a:xfrm>
          <a:prstGeom prst="rect">
            <a:avLst/>
          </a:prstGeom>
        </p:spPr>
      </p:pic>
      <p:pic>
        <p:nvPicPr>
          <p:cNvPr id="8" name="Picture 7">
            <a:extLst>
              <a:ext uri="{FF2B5EF4-FFF2-40B4-BE49-F238E27FC236}">
                <a16:creationId xmlns:a16="http://schemas.microsoft.com/office/drawing/2014/main" id="{964832E1-9BCF-40DC-A579-38589845A25B}"/>
              </a:ext>
            </a:extLst>
          </p:cNvPr>
          <p:cNvPicPr>
            <a:picLocks noChangeAspect="1"/>
          </p:cNvPicPr>
          <p:nvPr/>
        </p:nvPicPr>
        <p:blipFill rotWithShape="1">
          <a:blip r:embed="rId3"/>
          <a:srcRect t="22691" b="24503"/>
          <a:stretch/>
        </p:blipFill>
        <p:spPr>
          <a:xfrm>
            <a:off x="10478403" y="5949202"/>
            <a:ext cx="1626824" cy="859051"/>
          </a:xfrm>
          <a:prstGeom prst="rect">
            <a:avLst/>
          </a:prstGeom>
        </p:spPr>
      </p:pic>
      <p:sp>
        <p:nvSpPr>
          <p:cNvPr id="10" name="Title 1">
            <a:extLst>
              <a:ext uri="{FF2B5EF4-FFF2-40B4-BE49-F238E27FC236}">
                <a16:creationId xmlns:a16="http://schemas.microsoft.com/office/drawing/2014/main" id="{6C142101-BBD3-4DF9-BECE-0AD3B76546EF}"/>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2F51DBA-81C5-497B-8670-CFC80B3E5280}"/>
              </a:ext>
            </a:extLst>
          </p:cNvPr>
          <p:cNvSpPr txBox="1"/>
          <p:nvPr/>
        </p:nvSpPr>
        <p:spPr>
          <a:xfrm>
            <a:off x="83418" y="3706314"/>
            <a:ext cx="1684998" cy="1477328"/>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(προδίδεται η ταυτότητα του εκλογέα)</a:t>
            </a:r>
            <a:endParaRPr lang="el-GR"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38629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9" name="TextBox 8">
            <a:extLst>
              <a:ext uri="{FF2B5EF4-FFF2-40B4-BE49-F238E27FC236}">
                <a16:creationId xmlns:a16="http://schemas.microsoft.com/office/drawing/2014/main" id="{FF92280F-6FDA-4DF1-A0FA-E21D99C6AF71}"/>
              </a:ext>
            </a:extLst>
          </p:cNvPr>
          <p:cNvSpPr txBox="1"/>
          <p:nvPr/>
        </p:nvSpPr>
        <p:spPr>
          <a:xfrm>
            <a:off x="60386" y="3689062"/>
            <a:ext cx="1794294" cy="1569660"/>
          </a:xfrm>
          <a:prstGeom prst="rect">
            <a:avLst/>
          </a:prstGeom>
          <a:noFill/>
        </p:spPr>
        <p:txBody>
          <a:bodyPr wrap="square" rtlCol="0">
            <a:spAutoFit/>
          </a:bodyPr>
          <a:lstStyle/>
          <a:p>
            <a:r>
              <a:rPr lang="el-GR" sz="2400" b="1" dirty="0">
                <a:solidFill>
                  <a:schemeClr val="accent1">
                    <a:lumMod val="75000"/>
                  </a:schemeClr>
                </a:solidFill>
                <a:latin typeface="Calibri" panose="020F0502020204030204" pitchFamily="34" charset="0"/>
                <a:cs typeface="Calibri" panose="020F0502020204030204" pitchFamily="34" charset="0"/>
              </a:rPr>
              <a:t>Έγκυρο</a:t>
            </a:r>
            <a:r>
              <a:rPr lang="el-GR" sz="2400" dirty="0">
                <a:solidFill>
                  <a:schemeClr val="accent1">
                    <a:lumMod val="75000"/>
                  </a:schemeClr>
                </a:solidFill>
                <a:latin typeface="Calibri" panose="020F0502020204030204" pitchFamily="34" charset="0"/>
                <a:cs typeface="Calibri" panose="020F0502020204030204" pitchFamily="34" charset="0"/>
              </a:rPr>
              <a:t> κομματικό &amp; σταυροί προτίμησης</a:t>
            </a:r>
          </a:p>
        </p:txBody>
      </p:sp>
      <p:pic>
        <p:nvPicPr>
          <p:cNvPr id="4" name="Picture 3">
            <a:extLst>
              <a:ext uri="{FF2B5EF4-FFF2-40B4-BE49-F238E27FC236}">
                <a16:creationId xmlns:a16="http://schemas.microsoft.com/office/drawing/2014/main" id="{8B186678-7173-4D67-94D0-56FBE5E93A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75534" y="1508370"/>
            <a:ext cx="9730666" cy="4325692"/>
          </a:xfrm>
          <a:prstGeom prst="rect">
            <a:avLst/>
          </a:prstGeom>
          <a:effectLst/>
        </p:spPr>
      </p:pic>
      <p:sp>
        <p:nvSpPr>
          <p:cNvPr id="8" name="Title 1">
            <a:extLst>
              <a:ext uri="{FF2B5EF4-FFF2-40B4-BE49-F238E27FC236}">
                <a16:creationId xmlns:a16="http://schemas.microsoft.com/office/drawing/2014/main" id="{75475CDA-63C7-4693-BB44-8BAF23E9CAE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9532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9" name="TextBox 8">
            <a:extLst>
              <a:ext uri="{FF2B5EF4-FFF2-40B4-BE49-F238E27FC236}">
                <a16:creationId xmlns:a16="http://schemas.microsoft.com/office/drawing/2014/main" id="{FF92280F-6FDA-4DF1-A0FA-E21D99C6AF71}"/>
              </a:ext>
            </a:extLst>
          </p:cNvPr>
          <p:cNvSpPr txBox="1"/>
          <p:nvPr/>
        </p:nvSpPr>
        <p:spPr>
          <a:xfrm>
            <a:off x="86774" y="3689062"/>
            <a:ext cx="1888676" cy="1569660"/>
          </a:xfrm>
          <a:prstGeom prst="rect">
            <a:avLst/>
          </a:prstGeom>
          <a:noFill/>
        </p:spPr>
        <p:txBody>
          <a:bodyPr wrap="square" rtlCol="0">
            <a:spAutoFit/>
          </a:bodyPr>
          <a:lstStyle/>
          <a:p>
            <a:r>
              <a:rPr lang="el-GR" sz="2400" dirty="0">
                <a:solidFill>
                  <a:schemeClr val="accent1">
                    <a:lumMod val="75000"/>
                  </a:schemeClr>
                </a:solidFill>
                <a:latin typeface="Calibri" panose="020F0502020204030204" pitchFamily="34" charset="0"/>
                <a:cs typeface="Calibri" panose="020F0502020204030204" pitchFamily="34" charset="0"/>
              </a:rPr>
              <a:t>Έγκυρο κομματικό &amp; σταυροί προτίμησης</a:t>
            </a:r>
          </a:p>
        </p:txBody>
      </p:sp>
      <p:pic>
        <p:nvPicPr>
          <p:cNvPr id="6" name="Picture 5">
            <a:extLst>
              <a:ext uri="{FF2B5EF4-FFF2-40B4-BE49-F238E27FC236}">
                <a16:creationId xmlns:a16="http://schemas.microsoft.com/office/drawing/2014/main" id="{51C23031-47AE-491F-99F1-27F232228E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02166" y="1505720"/>
            <a:ext cx="10303061" cy="4614912"/>
          </a:xfrm>
          <a:prstGeom prst="rect">
            <a:avLst/>
          </a:prstGeom>
          <a:effectLst/>
        </p:spPr>
      </p:pic>
      <p:sp>
        <p:nvSpPr>
          <p:cNvPr id="8" name="Title 1">
            <a:extLst>
              <a:ext uri="{FF2B5EF4-FFF2-40B4-BE49-F238E27FC236}">
                <a16:creationId xmlns:a16="http://schemas.microsoft.com/office/drawing/2014/main" id="{751150E2-B9D4-443F-9E04-90DBA3F0EAD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84493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9" name="TextBox 8">
            <a:extLst>
              <a:ext uri="{FF2B5EF4-FFF2-40B4-BE49-F238E27FC236}">
                <a16:creationId xmlns:a16="http://schemas.microsoft.com/office/drawing/2014/main" id="{FF92280F-6FDA-4DF1-A0FA-E21D99C6AF71}"/>
              </a:ext>
            </a:extLst>
          </p:cNvPr>
          <p:cNvSpPr txBox="1"/>
          <p:nvPr/>
        </p:nvSpPr>
        <p:spPr>
          <a:xfrm>
            <a:off x="204186" y="3689062"/>
            <a:ext cx="1988598" cy="1815882"/>
          </a:xfrm>
          <a:prstGeom prst="rect">
            <a:avLst/>
          </a:prstGeom>
          <a:noFill/>
        </p:spPr>
        <p:txBody>
          <a:bodyPr wrap="square" rtlCol="0">
            <a:spAutoFit/>
          </a:bodyPr>
          <a:lstStyle/>
          <a:p>
            <a:r>
              <a:rPr lang="el-GR" sz="2800" dirty="0">
                <a:solidFill>
                  <a:schemeClr val="accent1">
                    <a:lumMod val="75000"/>
                  </a:schemeClr>
                </a:solidFill>
                <a:latin typeface="Calibri" panose="020F0502020204030204" pitchFamily="34" charset="0"/>
                <a:cs typeface="Calibri" panose="020F0502020204030204" pitchFamily="34" charset="0"/>
              </a:rPr>
              <a:t>Έγκυρο κομματικό &amp; σταυρός προτίμησης</a:t>
            </a:r>
          </a:p>
        </p:txBody>
      </p:sp>
      <p:pic>
        <p:nvPicPr>
          <p:cNvPr id="4" name="Picture 3">
            <a:extLst>
              <a:ext uri="{FF2B5EF4-FFF2-40B4-BE49-F238E27FC236}">
                <a16:creationId xmlns:a16="http://schemas.microsoft.com/office/drawing/2014/main" id="{1AC91E45-B519-442A-B136-604B18628B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845607" y="1266738"/>
            <a:ext cx="6500786" cy="5402062"/>
          </a:xfrm>
          <a:prstGeom prst="rect">
            <a:avLst/>
          </a:prstGeom>
          <a:effectLst/>
        </p:spPr>
      </p:pic>
      <p:sp>
        <p:nvSpPr>
          <p:cNvPr id="8" name="Title 1">
            <a:extLst>
              <a:ext uri="{FF2B5EF4-FFF2-40B4-BE49-F238E27FC236}">
                <a16:creationId xmlns:a16="http://schemas.microsoft.com/office/drawing/2014/main" id="{B119BEA8-1756-488C-AF35-1B3C85780AA0}"/>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84277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9" name="TextBox 8">
            <a:extLst>
              <a:ext uri="{FF2B5EF4-FFF2-40B4-BE49-F238E27FC236}">
                <a16:creationId xmlns:a16="http://schemas.microsoft.com/office/drawing/2014/main" id="{FF92280F-6FDA-4DF1-A0FA-E21D99C6AF71}"/>
              </a:ext>
            </a:extLst>
          </p:cNvPr>
          <p:cNvSpPr txBox="1"/>
          <p:nvPr/>
        </p:nvSpPr>
        <p:spPr>
          <a:xfrm>
            <a:off x="204185" y="3689062"/>
            <a:ext cx="2142199" cy="1815882"/>
          </a:xfrm>
          <a:prstGeom prst="rect">
            <a:avLst/>
          </a:prstGeom>
          <a:noFill/>
        </p:spPr>
        <p:txBody>
          <a:bodyPr wrap="square" rtlCol="0">
            <a:spAutoFit/>
          </a:bodyPr>
          <a:lstStyle/>
          <a:p>
            <a:r>
              <a:rPr lang="el-GR" sz="2800" dirty="0">
                <a:solidFill>
                  <a:schemeClr val="accent1">
                    <a:lumMod val="75000"/>
                  </a:schemeClr>
                </a:solidFill>
                <a:latin typeface="Calibri" panose="020F0502020204030204" pitchFamily="34" charset="0"/>
                <a:cs typeface="Calibri" panose="020F0502020204030204" pitchFamily="34" charset="0"/>
              </a:rPr>
              <a:t>Έγκυρο κομματικό &amp; σταυρός προτίμησης</a:t>
            </a:r>
          </a:p>
        </p:txBody>
      </p:sp>
      <p:pic>
        <p:nvPicPr>
          <p:cNvPr id="6" name="Picture 5">
            <a:extLst>
              <a:ext uri="{FF2B5EF4-FFF2-40B4-BE49-F238E27FC236}">
                <a16:creationId xmlns:a16="http://schemas.microsoft.com/office/drawing/2014/main" id="{2FDD54A3-E4FB-437C-AD64-CEFCD6944B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48572" y="1218301"/>
            <a:ext cx="6894856" cy="5559962"/>
          </a:xfrm>
          <a:prstGeom prst="rect">
            <a:avLst/>
          </a:prstGeom>
          <a:effectLst>
            <a:glow rad="63500">
              <a:schemeClr val="accent3">
                <a:satMod val="175000"/>
                <a:alpha val="40000"/>
              </a:schemeClr>
            </a:glow>
          </a:effectLst>
        </p:spPr>
      </p:pic>
      <p:sp>
        <p:nvSpPr>
          <p:cNvPr id="8" name="Title 1">
            <a:extLst>
              <a:ext uri="{FF2B5EF4-FFF2-40B4-BE49-F238E27FC236}">
                <a16:creationId xmlns:a16="http://schemas.microsoft.com/office/drawing/2014/main" id="{0F99BF98-3411-4459-9EF9-7CE47BEE586A}"/>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966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9" name="TextBox 8">
            <a:extLst>
              <a:ext uri="{FF2B5EF4-FFF2-40B4-BE49-F238E27FC236}">
                <a16:creationId xmlns:a16="http://schemas.microsoft.com/office/drawing/2014/main" id="{FF92280F-6FDA-4DF1-A0FA-E21D99C6AF71}"/>
              </a:ext>
            </a:extLst>
          </p:cNvPr>
          <p:cNvSpPr txBox="1"/>
          <p:nvPr/>
        </p:nvSpPr>
        <p:spPr>
          <a:xfrm>
            <a:off x="170433" y="2426813"/>
            <a:ext cx="2313973" cy="3108543"/>
          </a:xfrm>
          <a:prstGeom prst="rect">
            <a:avLst/>
          </a:prstGeom>
          <a:noFill/>
        </p:spPr>
        <p:txBody>
          <a:bodyPr wrap="square" rtlCol="0">
            <a:spAutoFit/>
          </a:bodyPr>
          <a:lstStyle/>
          <a:p>
            <a:r>
              <a:rPr lang="el-GR" sz="2800" b="1" dirty="0">
                <a:solidFill>
                  <a:schemeClr val="accent1">
                    <a:lumMod val="75000"/>
                  </a:schemeClr>
                </a:solidFill>
                <a:latin typeface="Calibri" panose="020F0502020204030204" pitchFamily="34" charset="0"/>
                <a:cs typeface="Calibri" panose="020F0502020204030204" pitchFamily="34" charset="0"/>
              </a:rPr>
              <a:t>Έγκυρο</a:t>
            </a:r>
            <a:r>
              <a:rPr lang="el-GR" sz="2800" dirty="0">
                <a:solidFill>
                  <a:schemeClr val="accent1">
                    <a:lumMod val="75000"/>
                  </a:schemeClr>
                </a:solidFill>
                <a:latin typeface="Calibri" panose="020F0502020204030204" pitchFamily="34" charset="0"/>
                <a:cs typeface="Calibri" panose="020F0502020204030204" pitchFamily="34" charset="0"/>
              </a:rPr>
              <a:t> για μεμονωμένο υποψήφιο 17</a:t>
            </a:r>
          </a:p>
          <a:p>
            <a:endParaRPr lang="el-GR" sz="2800" dirty="0">
              <a:solidFill>
                <a:schemeClr val="accent1">
                  <a:lumMod val="75000"/>
                </a:schemeClr>
              </a:solidFill>
              <a:latin typeface="Calibri" panose="020F0502020204030204" pitchFamily="34" charset="0"/>
              <a:cs typeface="Calibri" panose="020F0502020204030204" pitchFamily="34" charset="0"/>
            </a:endParaRPr>
          </a:p>
          <a:p>
            <a:r>
              <a:rPr lang="el-GR" sz="2800" b="1" dirty="0">
                <a:solidFill>
                  <a:srgbClr val="FF0000"/>
                </a:solidFill>
                <a:latin typeface="Calibri" panose="020F0502020204030204" pitchFamily="34" charset="0"/>
                <a:cs typeface="Calibri" panose="020F0502020204030204" pitchFamily="34" charset="0"/>
              </a:rPr>
              <a:t>Άκυρος</a:t>
            </a:r>
            <a:r>
              <a:rPr lang="el-GR" sz="2800" dirty="0">
                <a:solidFill>
                  <a:srgbClr val="FF0000"/>
                </a:solidFill>
                <a:latin typeface="Calibri" panose="020F0502020204030204" pitchFamily="34" charset="0"/>
                <a:cs typeface="Calibri" panose="020F0502020204030204" pitchFamily="34" charset="0"/>
              </a:rPr>
              <a:t> ο σταυρός προτίμησης</a:t>
            </a:r>
          </a:p>
        </p:txBody>
      </p:sp>
      <p:pic>
        <p:nvPicPr>
          <p:cNvPr id="4" name="Picture 3">
            <a:extLst>
              <a:ext uri="{FF2B5EF4-FFF2-40B4-BE49-F238E27FC236}">
                <a16:creationId xmlns:a16="http://schemas.microsoft.com/office/drawing/2014/main" id="{F8C1407F-3D43-49A4-9800-8BFBB53245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67845" y="1266738"/>
            <a:ext cx="6856310" cy="5428695"/>
          </a:xfrm>
          <a:prstGeom prst="rect">
            <a:avLst/>
          </a:prstGeom>
          <a:effectLst/>
        </p:spPr>
      </p:pic>
      <p:sp>
        <p:nvSpPr>
          <p:cNvPr id="8" name="Title 1">
            <a:extLst>
              <a:ext uri="{FF2B5EF4-FFF2-40B4-BE49-F238E27FC236}">
                <a16:creationId xmlns:a16="http://schemas.microsoft.com/office/drawing/2014/main" id="{D5136E1C-D512-40FA-9C93-200F30F358D2}"/>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03822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9" name="TextBox 8">
            <a:extLst>
              <a:ext uri="{FF2B5EF4-FFF2-40B4-BE49-F238E27FC236}">
                <a16:creationId xmlns:a16="http://schemas.microsoft.com/office/drawing/2014/main" id="{FF92280F-6FDA-4DF1-A0FA-E21D99C6AF71}"/>
              </a:ext>
            </a:extLst>
          </p:cNvPr>
          <p:cNvSpPr txBox="1"/>
          <p:nvPr/>
        </p:nvSpPr>
        <p:spPr>
          <a:xfrm>
            <a:off x="179061" y="2256882"/>
            <a:ext cx="2236336" cy="3170099"/>
          </a:xfrm>
          <a:prstGeom prst="rect">
            <a:avLst/>
          </a:prstGeom>
          <a:noFill/>
        </p:spPr>
        <p:txBody>
          <a:bodyPr wrap="square" rtlCol="0">
            <a:spAutoFit/>
          </a:bodyPr>
          <a:lstStyle/>
          <a:p>
            <a:r>
              <a:rPr lang="el-GR" sz="2000" b="1" dirty="0">
                <a:solidFill>
                  <a:schemeClr val="accent1">
                    <a:lumMod val="75000"/>
                  </a:schemeClr>
                </a:solidFill>
                <a:latin typeface="Calibri" panose="020F0502020204030204" pitchFamily="34" charset="0"/>
                <a:cs typeface="Calibri" panose="020F0502020204030204" pitchFamily="34" charset="0"/>
              </a:rPr>
              <a:t>Έγκυρο</a:t>
            </a:r>
            <a:r>
              <a:rPr lang="el-GR" sz="2000" dirty="0">
                <a:solidFill>
                  <a:schemeClr val="accent1">
                    <a:lumMod val="75000"/>
                  </a:schemeClr>
                </a:solidFill>
                <a:latin typeface="Calibri" panose="020F0502020204030204" pitchFamily="34" charset="0"/>
                <a:cs typeface="Calibri" panose="020F0502020204030204" pitchFamily="34" charset="0"/>
              </a:rPr>
              <a:t> κομματικό</a:t>
            </a:r>
          </a:p>
          <a:p>
            <a:endParaRPr lang="el-GR" sz="2000" dirty="0">
              <a:latin typeface="Calibri" panose="020F0502020204030204" pitchFamily="34" charset="0"/>
              <a:cs typeface="Calibri" panose="020F0502020204030204" pitchFamily="34" charset="0"/>
            </a:endParaRPr>
          </a:p>
          <a:p>
            <a:r>
              <a:rPr lang="el-GR" sz="2000" b="1" dirty="0">
                <a:solidFill>
                  <a:srgbClr val="FF0000"/>
                </a:solidFill>
                <a:latin typeface="Calibri" panose="020F0502020204030204" pitchFamily="34" charset="0"/>
                <a:cs typeface="Calibri" panose="020F0502020204030204" pitchFamily="34" charset="0"/>
              </a:rPr>
              <a:t>Άκυροι</a:t>
            </a:r>
            <a:r>
              <a:rPr lang="el-GR" sz="2000" dirty="0">
                <a:solidFill>
                  <a:srgbClr val="FF0000"/>
                </a:solidFill>
                <a:latin typeface="Calibri" panose="020F0502020204030204" pitchFamily="34" charset="0"/>
                <a:cs typeface="Calibri" panose="020F0502020204030204" pitchFamily="34" charset="0"/>
              </a:rPr>
              <a:t> οι σταυροί προτίμησης, καθώς υπερβαίνουν τον μέγιστο καθορισμένο αριθμό για την Εκλογική Περιφέρεια</a:t>
            </a:r>
          </a:p>
        </p:txBody>
      </p:sp>
      <p:pic>
        <p:nvPicPr>
          <p:cNvPr id="6" name="Picture 5">
            <a:extLst>
              <a:ext uri="{FF2B5EF4-FFF2-40B4-BE49-F238E27FC236}">
                <a16:creationId xmlns:a16="http://schemas.microsoft.com/office/drawing/2014/main" id="{61857679-11EE-461A-884F-66521EC872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47221" y="1935629"/>
            <a:ext cx="9286875" cy="3590925"/>
          </a:xfrm>
          <a:prstGeom prst="rect">
            <a:avLst/>
          </a:prstGeom>
          <a:effectLst>
            <a:glow rad="63500">
              <a:schemeClr val="accent3">
                <a:satMod val="175000"/>
                <a:alpha val="40000"/>
              </a:schemeClr>
            </a:glow>
          </a:effectLst>
        </p:spPr>
      </p:pic>
      <p:sp>
        <p:nvSpPr>
          <p:cNvPr id="8" name="Title 1">
            <a:extLst>
              <a:ext uri="{FF2B5EF4-FFF2-40B4-BE49-F238E27FC236}">
                <a16:creationId xmlns:a16="http://schemas.microsoft.com/office/drawing/2014/main" id="{6AE3D321-9A38-4A72-AD99-BB93103FE380}"/>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4775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CFFA88-D881-470D-B59C-853BF96B65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rot="1005708">
            <a:off x="9540670" y="277806"/>
            <a:ext cx="1664118" cy="848700"/>
          </a:xfrm>
          <a:prstGeom prst="rect">
            <a:avLst/>
          </a:prstGeom>
        </p:spPr>
      </p:pic>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4"/>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76704"/>
            <a:ext cx="11029616" cy="771733"/>
          </a:xfrm>
        </p:spPr>
        <p:txBody>
          <a:bodyPr>
            <a:normAutofit/>
          </a:bodyPr>
          <a:lstStyle/>
          <a:p>
            <a:pPr algn="ctr"/>
            <a:r>
              <a:rPr lang="el-GR" sz="4000" b="1" cap="none" dirty="0">
                <a:solidFill>
                  <a:srgbClr val="0070C0"/>
                </a:solidFill>
                <a:latin typeface="Calibri" panose="020F0502020204030204" pitchFamily="34" charset="0"/>
                <a:cs typeface="Calibri" panose="020F0502020204030204" pitchFamily="34" charset="0"/>
              </a:rPr>
              <a:t>Έγκυρα ψηφοδέλτια</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247650" y="1473889"/>
            <a:ext cx="11487150" cy="5022722"/>
          </a:xfrm>
        </p:spPr>
        <p:txBody>
          <a:bodyPr>
            <a:normAutofit fontScale="92500"/>
          </a:bodyPr>
          <a:lstStyle/>
          <a:p>
            <a:pPr algn="l">
              <a:buFont typeface="Wingdings" panose="05000000000000000000" pitchFamily="2" charset="2"/>
              <a:buChar char="Ø"/>
            </a:pPr>
            <a:r>
              <a:rPr lang="el-GR" sz="3200" dirty="0">
                <a:latin typeface="Calibri" panose="020F0502020204030204" pitchFamily="34" charset="0"/>
                <a:cs typeface="Calibri" panose="020F0502020204030204" pitchFamily="34" charset="0"/>
              </a:rPr>
              <a:t>Τα ψηφοδέλτια για να είναι έγκυρα, πρέπει να φέρουν στο εξωτερικό τους μέρος την επίσημη σφραγίδα.</a:t>
            </a:r>
          </a:p>
          <a:p>
            <a:pPr algn="l">
              <a:buFont typeface="Wingdings" panose="05000000000000000000" pitchFamily="2" charset="2"/>
              <a:buChar char="Ø"/>
            </a:pPr>
            <a:r>
              <a:rPr lang="el-GR" sz="3200" dirty="0">
                <a:latin typeface="Calibri" panose="020F0502020204030204" pitchFamily="34" charset="0"/>
                <a:cs typeface="Calibri" panose="020F0502020204030204" pitchFamily="34" charset="0"/>
              </a:rPr>
              <a:t>Το ψηφοδέλτιο θεωρείται έγκυρο όταν ο/η εκλογέας σημειώσει μέσα στο μεγάλο ορθογώνιο που βρίσκεται κάτω από τη στήλη του συνδυασμού της προτίμησής του/της, ένα από τα σημεία "</a:t>
            </a:r>
            <a:r>
              <a:rPr lang="el-GR" sz="3200" b="1" dirty="0">
                <a:latin typeface="Calibri" panose="020F0502020204030204" pitchFamily="34" charset="0"/>
                <a:cs typeface="Calibri" panose="020F0502020204030204" pitchFamily="34" charset="0"/>
              </a:rPr>
              <a:t>X</a:t>
            </a:r>
            <a:r>
              <a:rPr lang="el-GR" sz="3200" dirty="0">
                <a:latin typeface="Calibri" panose="020F0502020204030204" pitchFamily="34" charset="0"/>
                <a:cs typeface="Calibri" panose="020F0502020204030204" pitchFamily="34" charset="0"/>
              </a:rPr>
              <a:t>" ,"</a:t>
            </a:r>
            <a:r>
              <a:rPr lang="el-GR" sz="3200" b="1" dirty="0">
                <a:latin typeface="Calibri" panose="020F0502020204030204" pitchFamily="34" charset="0"/>
                <a:cs typeface="Calibri" panose="020F0502020204030204" pitchFamily="34" charset="0"/>
              </a:rPr>
              <a:t>+</a:t>
            </a:r>
            <a:r>
              <a:rPr lang="el-GR" sz="3200" dirty="0">
                <a:latin typeface="Calibri" panose="020F0502020204030204" pitchFamily="34" charset="0"/>
                <a:cs typeface="Calibri" panose="020F0502020204030204" pitchFamily="34" charset="0"/>
              </a:rPr>
              <a:t>","</a:t>
            </a:r>
            <a:r>
              <a:rPr lang="el-GR" sz="3200" b="1" dirty="0">
                <a:latin typeface="Calibri" panose="020F0502020204030204" pitchFamily="34" charset="0"/>
                <a:cs typeface="Calibri" panose="020F0502020204030204" pitchFamily="34" charset="0"/>
              </a:rPr>
              <a:t>√</a:t>
            </a:r>
            <a:r>
              <a:rPr lang="el-GR" sz="3200" dirty="0">
                <a:latin typeface="Calibri" panose="020F0502020204030204" pitchFamily="34" charset="0"/>
                <a:cs typeface="Calibri" panose="020F0502020204030204" pitchFamily="34" charset="0"/>
              </a:rPr>
              <a:t>".</a:t>
            </a:r>
          </a:p>
          <a:p>
            <a:pPr algn="l">
              <a:buFont typeface="Wingdings" panose="05000000000000000000" pitchFamily="2" charset="2"/>
              <a:buChar char="Ø"/>
            </a:pPr>
            <a:r>
              <a:rPr lang="el-GR" sz="3200" dirty="0">
                <a:latin typeface="Calibri" panose="020F0502020204030204" pitchFamily="34" charset="0"/>
                <a:cs typeface="Calibri" panose="020F0502020204030204" pitchFamily="34" charset="0"/>
              </a:rPr>
              <a:t>Σε ό,τι αφορά τους μεμονωμένους υποψηφίους, το ψηφοδέλτιο θεωρείται έγκυρο όταν ο/η εκλογέας σημειώσει μέσα στο μικρό ορθογώνιο που βρίσκεται δίπλα από τη στήλη του Υποψηφίου της προτίμησης του/της, ένα από τα πιο πάνω σημεία.</a:t>
            </a:r>
            <a:endParaRPr lang="en-GB"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3563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564582"/>
          </a:xfrm>
        </p:spPr>
        <p:txBody>
          <a:bodyPr>
            <a:normAutofit/>
          </a:bodyPr>
          <a:lstStyle/>
          <a:p>
            <a:pPr algn="ctr"/>
            <a:r>
              <a:rPr lang="el-GR" sz="2900" b="1" dirty="0" err="1">
                <a:solidFill>
                  <a:srgbClr val="0070C0"/>
                </a:solidFill>
              </a:rPr>
              <a:t>Παραδειγματα</a:t>
            </a:r>
            <a:r>
              <a:rPr lang="el-GR" sz="2900" b="1" dirty="0">
                <a:solidFill>
                  <a:srgbClr val="0070C0"/>
                </a:solidFill>
              </a:rPr>
              <a:t> </a:t>
            </a:r>
            <a:r>
              <a:rPr lang="el-GR" sz="2900" b="1" dirty="0" err="1">
                <a:solidFill>
                  <a:srgbClr val="0070C0"/>
                </a:solidFill>
              </a:rPr>
              <a:t>εγκυρων</a:t>
            </a:r>
            <a:r>
              <a:rPr lang="el-GR" sz="2900" b="1" dirty="0">
                <a:solidFill>
                  <a:srgbClr val="0070C0"/>
                </a:solidFill>
              </a:rPr>
              <a:t> &amp; </a:t>
            </a:r>
            <a:r>
              <a:rPr lang="el-GR" sz="2900" b="1" dirty="0" err="1">
                <a:solidFill>
                  <a:srgbClr val="0070C0"/>
                </a:solidFill>
              </a:rPr>
              <a:t>ακυρων</a:t>
            </a:r>
            <a:r>
              <a:rPr lang="el-GR" sz="2900" b="1" dirty="0">
                <a:solidFill>
                  <a:srgbClr val="0070C0"/>
                </a:solidFill>
              </a:rPr>
              <a:t> </a:t>
            </a:r>
            <a:r>
              <a:rPr lang="el-GR" sz="2900" b="1" dirty="0" err="1">
                <a:solidFill>
                  <a:srgbClr val="0070C0"/>
                </a:solidFill>
              </a:rPr>
              <a:t>ψηφοδελτιων</a:t>
            </a:r>
            <a:endParaRPr lang="el-GR" sz="2900" b="1" dirty="0">
              <a:solidFill>
                <a:srgbClr val="0070C0"/>
              </a:solidFill>
            </a:endParaRPr>
          </a:p>
        </p:txBody>
      </p:sp>
      <p:sp>
        <p:nvSpPr>
          <p:cNvPr id="9" name="TextBox 8">
            <a:extLst>
              <a:ext uri="{FF2B5EF4-FFF2-40B4-BE49-F238E27FC236}">
                <a16:creationId xmlns:a16="http://schemas.microsoft.com/office/drawing/2014/main" id="{FF92280F-6FDA-4DF1-A0FA-E21D99C6AF71}"/>
              </a:ext>
            </a:extLst>
          </p:cNvPr>
          <p:cNvSpPr txBox="1"/>
          <p:nvPr/>
        </p:nvSpPr>
        <p:spPr>
          <a:xfrm>
            <a:off x="230819" y="2118860"/>
            <a:ext cx="1988598" cy="3416320"/>
          </a:xfrm>
          <a:prstGeom prst="rect">
            <a:avLst/>
          </a:prstGeom>
          <a:noFill/>
        </p:spPr>
        <p:txBody>
          <a:bodyPr wrap="square" rtlCol="0">
            <a:spAutoFit/>
          </a:bodyPr>
          <a:lstStyle/>
          <a:p>
            <a:r>
              <a:rPr lang="el-GR" b="1" dirty="0">
                <a:solidFill>
                  <a:schemeClr val="accent1">
                    <a:lumMod val="75000"/>
                  </a:schemeClr>
                </a:solidFill>
              </a:rPr>
              <a:t>Έγκυρο</a:t>
            </a:r>
            <a:r>
              <a:rPr lang="el-GR" dirty="0">
                <a:solidFill>
                  <a:schemeClr val="accent1">
                    <a:lumMod val="75000"/>
                  </a:schemeClr>
                </a:solidFill>
              </a:rPr>
              <a:t> κομματικό</a:t>
            </a:r>
          </a:p>
          <a:p>
            <a:endParaRPr lang="el-GR" dirty="0"/>
          </a:p>
          <a:p>
            <a:r>
              <a:rPr lang="el-GR" b="1" dirty="0">
                <a:solidFill>
                  <a:srgbClr val="FF0000"/>
                </a:solidFill>
              </a:rPr>
              <a:t>Άκυροι</a:t>
            </a:r>
            <a:r>
              <a:rPr lang="el-GR" dirty="0">
                <a:solidFill>
                  <a:srgbClr val="FF0000"/>
                </a:solidFill>
              </a:rPr>
              <a:t> οι σταυροί προτίμησης, καθώς υπερβαίνουν το μέγιστο καθορισμένο αριθμό για την Εκλογική Περιφέρεια</a:t>
            </a:r>
          </a:p>
        </p:txBody>
      </p:sp>
      <p:pic>
        <p:nvPicPr>
          <p:cNvPr id="4" name="Picture 3">
            <a:extLst>
              <a:ext uri="{FF2B5EF4-FFF2-40B4-BE49-F238E27FC236}">
                <a16:creationId xmlns:a16="http://schemas.microsoft.com/office/drawing/2014/main" id="{3AC5FE0D-856B-4F39-AEB7-0169CADA8B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43705" y="1778432"/>
            <a:ext cx="9342221" cy="3756748"/>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6625986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120770" y="2618941"/>
            <a:ext cx="2098647" cy="2554545"/>
          </a:xfrm>
          <a:prstGeom prst="rect">
            <a:avLst/>
          </a:prstGeom>
          <a:noFill/>
        </p:spPr>
        <p:txBody>
          <a:bodyPr wrap="square" rtlCol="0">
            <a:spAutoFit/>
          </a:bodyPr>
          <a:lstStyle/>
          <a:p>
            <a:r>
              <a:rPr lang="el-GR" sz="2000" b="1" dirty="0">
                <a:solidFill>
                  <a:schemeClr val="accent1">
                    <a:lumMod val="75000"/>
                  </a:schemeClr>
                </a:solidFill>
                <a:latin typeface="Calibri" panose="020F0502020204030204" pitchFamily="34" charset="0"/>
                <a:cs typeface="Calibri" panose="020F0502020204030204" pitchFamily="34" charset="0"/>
              </a:rPr>
              <a:t>Έγκυρο</a:t>
            </a:r>
            <a:r>
              <a:rPr lang="el-GR" sz="2000" dirty="0">
                <a:solidFill>
                  <a:schemeClr val="accent1">
                    <a:lumMod val="75000"/>
                  </a:schemeClr>
                </a:solidFill>
                <a:latin typeface="Calibri" panose="020F0502020204030204" pitchFamily="34" charset="0"/>
                <a:cs typeface="Calibri" panose="020F0502020204030204" pitchFamily="34" charset="0"/>
              </a:rPr>
              <a:t> κομματικό &amp; οι σταυροί προτίμησης που δόθηκαν στους υποψήφιους πέραν του αρχηγού κόμματος</a:t>
            </a:r>
          </a:p>
        </p:txBody>
      </p:sp>
      <p:pic>
        <p:nvPicPr>
          <p:cNvPr id="6" name="Picture 5">
            <a:extLst>
              <a:ext uri="{FF2B5EF4-FFF2-40B4-BE49-F238E27FC236}">
                <a16:creationId xmlns:a16="http://schemas.microsoft.com/office/drawing/2014/main" id="{2A939691-255E-471A-87CD-E171A82932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19417" y="1266738"/>
            <a:ext cx="9627231" cy="5439499"/>
          </a:xfrm>
          <a:prstGeom prst="rect">
            <a:avLst/>
          </a:prstGeom>
          <a:effectLst/>
        </p:spPr>
      </p:pic>
      <p:sp>
        <p:nvSpPr>
          <p:cNvPr id="7" name="Title 1">
            <a:extLst>
              <a:ext uri="{FF2B5EF4-FFF2-40B4-BE49-F238E27FC236}">
                <a16:creationId xmlns:a16="http://schemas.microsoft.com/office/drawing/2014/main" id="{4C858230-BF59-4C8B-B6F5-5BD8397E9478}"/>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3973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120770" y="2618941"/>
            <a:ext cx="2098647" cy="523220"/>
          </a:xfrm>
          <a:prstGeom prst="rect">
            <a:avLst/>
          </a:prstGeom>
          <a:noFill/>
        </p:spPr>
        <p:txBody>
          <a:bodyPr wrap="square" rtlCol="0">
            <a:spAutoFit/>
          </a:bodyPr>
          <a:lstStyle/>
          <a:p>
            <a:r>
              <a:rPr lang="el-GR" sz="2800" b="1" dirty="0">
                <a:solidFill>
                  <a:schemeClr val="accent1">
                    <a:lumMod val="75000"/>
                  </a:schemeClr>
                </a:solidFill>
                <a:latin typeface="Calibri" panose="020F0502020204030204" pitchFamily="34" charset="0"/>
                <a:cs typeface="Calibri" panose="020F0502020204030204" pitchFamily="34" charset="0"/>
              </a:rPr>
              <a:t>Έγκυρο</a:t>
            </a:r>
            <a:endParaRPr lang="el-GR" sz="2000" dirty="0">
              <a:solidFill>
                <a:schemeClr val="accent1">
                  <a:lumMod val="75000"/>
                </a:schemeClr>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4C858230-BF59-4C8B-B6F5-5BD8397E9478}"/>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6074"/>
          <a:stretch/>
        </p:blipFill>
        <p:spPr>
          <a:xfrm>
            <a:off x="1743968" y="1234163"/>
            <a:ext cx="9802040" cy="5563376"/>
          </a:xfrm>
          <a:prstGeom prst="rect">
            <a:avLst/>
          </a:prstGeom>
        </p:spPr>
      </p:pic>
    </p:spTree>
    <p:extLst>
      <p:ext uri="{BB962C8B-B14F-4D97-AF65-F5344CB8AC3E}">
        <p14:creationId xmlns:p14="http://schemas.microsoft.com/office/powerpoint/2010/main" val="4127728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120771" y="2618941"/>
            <a:ext cx="1953690" cy="1938992"/>
          </a:xfrm>
          <a:prstGeom prst="rect">
            <a:avLst/>
          </a:prstGeom>
          <a:noFill/>
        </p:spPr>
        <p:txBody>
          <a:bodyPr wrap="square" rtlCol="0">
            <a:spAutoFit/>
          </a:bodyPr>
          <a:lstStyle/>
          <a:p>
            <a:r>
              <a:rPr lang="el-GR" sz="2800" b="1" dirty="0">
                <a:solidFill>
                  <a:schemeClr val="accent1">
                    <a:lumMod val="75000"/>
                  </a:schemeClr>
                </a:solidFill>
                <a:latin typeface="Calibri" panose="020F0502020204030204" pitchFamily="34" charset="0"/>
                <a:cs typeface="Calibri" panose="020F0502020204030204" pitchFamily="34" charset="0"/>
              </a:rPr>
              <a:t>Έγκυρο</a:t>
            </a:r>
            <a:r>
              <a:rPr lang="el-GR" sz="2400" b="1" dirty="0">
                <a:solidFill>
                  <a:schemeClr val="accent1">
                    <a:lumMod val="75000"/>
                  </a:schemeClr>
                </a:solidFill>
                <a:latin typeface="Calibri" panose="020F0502020204030204" pitchFamily="34" charset="0"/>
                <a:cs typeface="Calibri" panose="020F0502020204030204" pitchFamily="34" charset="0"/>
              </a:rPr>
              <a:t> </a:t>
            </a:r>
          </a:p>
          <a:p>
            <a:r>
              <a:rPr lang="el-GR" sz="2400" b="1" dirty="0">
                <a:solidFill>
                  <a:schemeClr val="accent1">
                    <a:lumMod val="75000"/>
                  </a:schemeClr>
                </a:solidFill>
                <a:latin typeface="Calibri" panose="020F0502020204030204" pitchFamily="34" charset="0"/>
                <a:cs typeface="Calibri" panose="020F0502020204030204" pitchFamily="34" charset="0"/>
              </a:rPr>
              <a:t>(κομματικό και σταυρός προτίμησης</a:t>
            </a:r>
          </a:p>
          <a:p>
            <a:endParaRPr lang="el-GR" sz="2000" dirty="0">
              <a:solidFill>
                <a:schemeClr val="accent1">
                  <a:lumMod val="75000"/>
                </a:schemeClr>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4C858230-BF59-4C8B-B6F5-5BD8397E9478}"/>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5952"/>
          <a:stretch/>
        </p:blipFill>
        <p:spPr>
          <a:xfrm>
            <a:off x="1963151" y="1193610"/>
            <a:ext cx="9814873" cy="5562600"/>
          </a:xfrm>
          <a:prstGeom prst="rect">
            <a:avLst/>
          </a:prstGeom>
        </p:spPr>
      </p:pic>
    </p:spTree>
    <p:extLst>
      <p:ext uri="{BB962C8B-B14F-4D97-AF65-F5344CB8AC3E}">
        <p14:creationId xmlns:p14="http://schemas.microsoft.com/office/powerpoint/2010/main" val="38152590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0" y="2739433"/>
            <a:ext cx="2234241" cy="1631216"/>
          </a:xfrm>
          <a:prstGeom prst="rect">
            <a:avLst/>
          </a:prstGeom>
          <a:noFill/>
        </p:spPr>
        <p:txBody>
          <a:bodyPr wrap="square" rtlCol="0">
            <a:spAutoFit/>
          </a:bodyPr>
          <a:lstStyle/>
          <a:p>
            <a:r>
              <a:rPr lang="el-GR" sz="2000" b="1" dirty="0">
                <a:solidFill>
                  <a:schemeClr val="accent1">
                    <a:lumMod val="75000"/>
                  </a:schemeClr>
                </a:solidFill>
                <a:latin typeface="Calibri" panose="020F0502020204030204" pitchFamily="34" charset="0"/>
                <a:cs typeface="Calibri" panose="020F0502020204030204" pitchFamily="34" charset="0"/>
              </a:rPr>
              <a:t>Έγκυρο</a:t>
            </a:r>
            <a:r>
              <a:rPr lang="el-GR" sz="2000" dirty="0">
                <a:solidFill>
                  <a:schemeClr val="accent1">
                    <a:lumMod val="75000"/>
                  </a:schemeClr>
                </a:solidFill>
                <a:latin typeface="Calibri" panose="020F0502020204030204" pitchFamily="34" charset="0"/>
                <a:cs typeface="Calibri" panose="020F0502020204030204" pitchFamily="34" charset="0"/>
              </a:rPr>
              <a:t> κομματικό για το Συνδυασμό 8</a:t>
            </a:r>
          </a:p>
          <a:p>
            <a:endParaRPr lang="el-GR" sz="2000" dirty="0">
              <a:latin typeface="Calibri" panose="020F0502020204030204" pitchFamily="34" charset="0"/>
              <a:cs typeface="Calibri" panose="020F0502020204030204" pitchFamily="34" charset="0"/>
            </a:endParaRPr>
          </a:p>
          <a:p>
            <a:r>
              <a:rPr lang="el-GR" sz="2000" b="1" dirty="0">
                <a:solidFill>
                  <a:srgbClr val="FF0000"/>
                </a:solidFill>
                <a:latin typeface="Calibri" panose="020F0502020204030204" pitchFamily="34" charset="0"/>
                <a:cs typeface="Calibri" panose="020F0502020204030204" pitchFamily="34" charset="0"/>
              </a:rPr>
              <a:t>Άκυροι</a:t>
            </a:r>
            <a:r>
              <a:rPr lang="el-GR" sz="2000" dirty="0">
                <a:solidFill>
                  <a:srgbClr val="FF0000"/>
                </a:solidFill>
                <a:latin typeface="Calibri" panose="020F0502020204030204" pitchFamily="34" charset="0"/>
                <a:cs typeface="Calibri" panose="020F0502020204030204" pitchFamily="34" charset="0"/>
              </a:rPr>
              <a:t> οι σταυροί προτίμησης</a:t>
            </a:r>
          </a:p>
        </p:txBody>
      </p:sp>
      <p:pic>
        <p:nvPicPr>
          <p:cNvPr id="6" name="Picture 5">
            <a:extLst>
              <a:ext uri="{FF2B5EF4-FFF2-40B4-BE49-F238E27FC236}">
                <a16:creationId xmlns:a16="http://schemas.microsoft.com/office/drawing/2014/main" id="{45831FC1-2B74-4116-9A30-85D6C29903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rot="60000">
            <a:off x="2141595" y="1325538"/>
            <a:ext cx="9473586" cy="5406001"/>
          </a:xfrm>
          <a:prstGeom prst="rect">
            <a:avLst/>
          </a:prstGeom>
          <a:effectLst/>
        </p:spPr>
      </p:pic>
      <p:sp>
        <p:nvSpPr>
          <p:cNvPr id="7" name="Title 1">
            <a:extLst>
              <a:ext uri="{FF2B5EF4-FFF2-40B4-BE49-F238E27FC236}">
                <a16:creationId xmlns:a16="http://schemas.microsoft.com/office/drawing/2014/main" id="{19E8B506-B61D-49C6-9793-B20B03D06952}"/>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5758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230818" y="2730807"/>
            <a:ext cx="1988598" cy="3139321"/>
          </a:xfrm>
          <a:prstGeom prst="rect">
            <a:avLst/>
          </a:prstGeom>
          <a:noFill/>
        </p:spPr>
        <p:txBody>
          <a:bodyPr wrap="square" rtlCol="0">
            <a:spAutoFit/>
          </a:bodyPr>
          <a:lstStyle/>
          <a:p>
            <a:r>
              <a:rPr lang="el-GR" b="1" dirty="0">
                <a:solidFill>
                  <a:schemeClr val="accent1">
                    <a:lumMod val="75000"/>
                  </a:schemeClr>
                </a:solidFill>
              </a:rPr>
              <a:t>Έγκυρο</a:t>
            </a:r>
            <a:r>
              <a:rPr lang="el-GR" dirty="0">
                <a:solidFill>
                  <a:schemeClr val="accent1">
                    <a:lumMod val="75000"/>
                  </a:schemeClr>
                </a:solidFill>
              </a:rPr>
              <a:t> κομματικό &amp; Σταυρός προτίμησης για το Συνδυασμό 11</a:t>
            </a:r>
          </a:p>
          <a:p>
            <a:endParaRPr lang="el-GR" dirty="0"/>
          </a:p>
          <a:p>
            <a:r>
              <a:rPr lang="el-GR" b="1" dirty="0">
                <a:solidFill>
                  <a:srgbClr val="FF0000"/>
                </a:solidFill>
              </a:rPr>
              <a:t>Άκυροι</a:t>
            </a:r>
            <a:r>
              <a:rPr lang="el-GR" dirty="0">
                <a:solidFill>
                  <a:srgbClr val="FF0000"/>
                </a:solidFill>
              </a:rPr>
              <a:t> οι σταυροί προτίμησης για τους Συνδυασμούς 9 και 12</a:t>
            </a:r>
          </a:p>
        </p:txBody>
      </p:sp>
      <p:pic>
        <p:nvPicPr>
          <p:cNvPr id="4" name="Picture 3">
            <a:extLst>
              <a:ext uri="{FF2B5EF4-FFF2-40B4-BE49-F238E27FC236}">
                <a16:creationId xmlns:a16="http://schemas.microsoft.com/office/drawing/2014/main" id="{D7D13A76-EAA9-46FF-BAE3-CFA446435B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64323" y="1523524"/>
            <a:ext cx="9208700" cy="5149649"/>
          </a:xfrm>
          <a:prstGeom prst="rect">
            <a:avLst/>
          </a:prstGeom>
          <a:effectLst/>
        </p:spPr>
      </p:pic>
      <p:sp>
        <p:nvSpPr>
          <p:cNvPr id="7" name="Title 1">
            <a:extLst>
              <a:ext uri="{FF2B5EF4-FFF2-40B4-BE49-F238E27FC236}">
                <a16:creationId xmlns:a16="http://schemas.microsoft.com/office/drawing/2014/main" id="{7A0171AA-CE9A-41F3-8E0F-E2E869168E9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5504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C2B058-0C1E-4404-BBE6-0D5F37B19B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19416" y="1423338"/>
            <a:ext cx="9420004" cy="5259564"/>
          </a:xfrm>
          <a:prstGeom prst="rect">
            <a:avLst/>
          </a:prstGeom>
          <a:effectLst/>
        </p:spPr>
      </p:pic>
      <p:sp>
        <p:nvSpPr>
          <p:cNvPr id="7" name="Title 1">
            <a:extLst>
              <a:ext uri="{FF2B5EF4-FFF2-40B4-BE49-F238E27FC236}">
                <a16:creationId xmlns:a16="http://schemas.microsoft.com/office/drawing/2014/main" id="{AAE4B507-66CC-4698-913C-ACAB7ECC399A}"/>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8089029-1792-46E3-861B-3AF94783875B}"/>
              </a:ext>
            </a:extLst>
          </p:cNvPr>
          <p:cNvSpPr txBox="1"/>
          <p:nvPr/>
        </p:nvSpPr>
        <p:spPr>
          <a:xfrm>
            <a:off x="83418" y="3706314"/>
            <a:ext cx="1684998" cy="1754326"/>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(ψήφοι σε περισσότερους από έναν συνδυασμούς) </a:t>
            </a:r>
          </a:p>
        </p:txBody>
      </p:sp>
    </p:spTree>
    <p:extLst>
      <p:ext uri="{BB962C8B-B14F-4D97-AF65-F5344CB8AC3E}">
        <p14:creationId xmlns:p14="http://schemas.microsoft.com/office/powerpoint/2010/main" val="1687719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E4B507-66CC-4698-913C-ACAB7ECC399A}"/>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8089029-1792-46E3-861B-3AF94783875B}"/>
              </a:ext>
            </a:extLst>
          </p:cNvPr>
          <p:cNvSpPr txBox="1"/>
          <p:nvPr/>
        </p:nvSpPr>
        <p:spPr>
          <a:xfrm>
            <a:off x="83418" y="3706314"/>
            <a:ext cx="1684998" cy="1477328"/>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(μη εγκεκριμένο σημείο)</a:t>
            </a:r>
            <a:endParaRPr lang="el-GR" sz="36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87" r="16074" b="1"/>
          <a:stretch/>
        </p:blipFill>
        <p:spPr>
          <a:xfrm>
            <a:off x="1853146" y="1146417"/>
            <a:ext cx="9802040" cy="5623834"/>
          </a:xfrm>
          <a:prstGeom prst="rect">
            <a:avLst/>
          </a:prstGeom>
        </p:spPr>
      </p:pic>
    </p:spTree>
    <p:extLst>
      <p:ext uri="{BB962C8B-B14F-4D97-AF65-F5344CB8AC3E}">
        <p14:creationId xmlns:p14="http://schemas.microsoft.com/office/powerpoint/2010/main" val="41409863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E4B507-66CC-4698-913C-ACAB7ECC399A}"/>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8089029-1792-46E3-861B-3AF94783875B}"/>
              </a:ext>
            </a:extLst>
          </p:cNvPr>
          <p:cNvSpPr txBox="1"/>
          <p:nvPr/>
        </p:nvSpPr>
        <p:spPr>
          <a:xfrm>
            <a:off x="83418" y="3706314"/>
            <a:ext cx="1684998" cy="1477328"/>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(μη εγκεκριμένο σημείο)</a:t>
            </a:r>
            <a:endParaRPr lang="el-GR" sz="3600" dirty="0">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5952"/>
          <a:stretch/>
        </p:blipFill>
        <p:spPr>
          <a:xfrm>
            <a:off x="2004091" y="1139027"/>
            <a:ext cx="9814873" cy="5562600"/>
          </a:xfrm>
          <a:prstGeom prst="rect">
            <a:avLst/>
          </a:prstGeom>
        </p:spPr>
      </p:pic>
    </p:spTree>
    <p:extLst>
      <p:ext uri="{BB962C8B-B14F-4D97-AF65-F5344CB8AC3E}">
        <p14:creationId xmlns:p14="http://schemas.microsoft.com/office/powerpoint/2010/main" val="17047119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B62B5853-6012-4E93-A74B-84F51CB7524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810424" y="1323509"/>
            <a:ext cx="7131244" cy="5467499"/>
          </a:xfrm>
          <a:prstGeom prst="rect">
            <a:avLst/>
          </a:prstGeom>
          <a:effectLst/>
        </p:spPr>
      </p:pic>
      <p:sp>
        <p:nvSpPr>
          <p:cNvPr id="8" name="Title 1">
            <a:extLst>
              <a:ext uri="{FF2B5EF4-FFF2-40B4-BE49-F238E27FC236}">
                <a16:creationId xmlns:a16="http://schemas.microsoft.com/office/drawing/2014/main" id="{0BF6BA2A-5EE1-4C7A-80FE-59943BFC8E7C}"/>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A9DE939-D262-4CAC-A0C1-B3DEB2A4E204}"/>
              </a:ext>
            </a:extLst>
          </p:cNvPr>
          <p:cNvSpPr txBox="1"/>
          <p:nvPr/>
        </p:nvSpPr>
        <p:spPr>
          <a:xfrm>
            <a:off x="83418" y="3706314"/>
            <a:ext cx="1684998" cy="1754326"/>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(ψήφοι σε περισσότερους από έναν συνδυασμούς)</a:t>
            </a:r>
            <a:endParaRPr lang="el-GR"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9207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258792" y="1578634"/>
            <a:ext cx="6710179" cy="4986068"/>
          </a:xfrm>
        </p:spPr>
        <p:txBody>
          <a:bodyPr>
            <a:normAutofit fontScale="92500" lnSpcReduction="20000"/>
          </a:bodyPr>
          <a:lstStyle/>
          <a:p>
            <a:pPr>
              <a:buFont typeface="Wingdings" panose="05000000000000000000" pitchFamily="2" charset="2"/>
              <a:buChar char="Ø"/>
            </a:pPr>
            <a:r>
              <a:rPr lang="el-GR" sz="2800" dirty="0"/>
              <a:t>Σε περίπτωση που ο εκλογέας επιλέξει να ψηφίσει Συνδυασμό, μπορεί ταυτόχρονα να εκδηλώσει την προτίμησή του σε υποψηφίους του Συνδυασμού αυτού, σημειώνοντας σταυρό ή σταυρούς προτίμησης μέσα στα μικρά τετραγωνάκια που είναι δίπλα από το όνομα των υποψηφίων του. Οι σταυροί προτίμησης δεν πρέπει να είναι περισσότεροι από τον αριθμό που αναφέρεται δίπλα.</a:t>
            </a:r>
          </a:p>
          <a:p>
            <a:pPr>
              <a:buFont typeface="Wingdings" panose="05000000000000000000" pitchFamily="2" charset="2"/>
              <a:buChar char="Ø"/>
            </a:pPr>
            <a:r>
              <a:rPr lang="el-GR" sz="2800" dirty="0"/>
              <a:t>Ο σταυρός προτίμησης δεν είναι υποχρεωτικός. </a:t>
            </a:r>
            <a:endParaRPr lang="en-GB" sz="2800" dirty="0"/>
          </a:p>
        </p:txBody>
      </p:sp>
      <p:graphicFrame>
        <p:nvGraphicFramePr>
          <p:cNvPr id="7" name="Table 6">
            <a:extLst>
              <a:ext uri="{FF2B5EF4-FFF2-40B4-BE49-F238E27FC236}">
                <a16:creationId xmlns:a16="http://schemas.microsoft.com/office/drawing/2014/main" id="{274EC213-FA67-4E77-83E7-4EE02FEF5D52}"/>
              </a:ext>
            </a:extLst>
          </p:cNvPr>
          <p:cNvGraphicFramePr>
            <a:graphicFrameLocks noGrp="1"/>
          </p:cNvGraphicFramePr>
          <p:nvPr>
            <p:extLst>
              <p:ext uri="{D42A27DB-BD31-4B8C-83A1-F6EECF244321}">
                <p14:modId xmlns:p14="http://schemas.microsoft.com/office/powerpoint/2010/main" val="3355309368"/>
              </p:ext>
            </p:extLst>
          </p:nvPr>
        </p:nvGraphicFramePr>
        <p:xfrm>
          <a:off x="7272067" y="1798320"/>
          <a:ext cx="4597879" cy="3992880"/>
        </p:xfrm>
        <a:graphic>
          <a:graphicData uri="http://schemas.openxmlformats.org/drawingml/2006/table">
            <a:tbl>
              <a:tblPr/>
              <a:tblGrid>
                <a:gridCol w="1895452">
                  <a:extLst>
                    <a:ext uri="{9D8B030D-6E8A-4147-A177-3AD203B41FA5}">
                      <a16:colId xmlns:a16="http://schemas.microsoft.com/office/drawing/2014/main" val="1321592291"/>
                    </a:ext>
                  </a:extLst>
                </a:gridCol>
                <a:gridCol w="2702427">
                  <a:extLst>
                    <a:ext uri="{9D8B030D-6E8A-4147-A177-3AD203B41FA5}">
                      <a16:colId xmlns:a16="http://schemas.microsoft.com/office/drawing/2014/main" val="1027869303"/>
                    </a:ext>
                  </a:extLst>
                </a:gridCol>
              </a:tblGrid>
              <a:tr h="280706">
                <a:tc>
                  <a:txBody>
                    <a:bodyPr/>
                    <a:lstStyle/>
                    <a:p>
                      <a:pPr fontAlgn="base"/>
                      <a:r>
                        <a:rPr lang="el-GR" sz="2400" b="1" dirty="0">
                          <a:solidFill>
                            <a:srgbClr val="7030A0"/>
                          </a:solidFill>
                          <a:effectLst/>
                        </a:rPr>
                        <a:t>Εκλογική περιφέρεια</a:t>
                      </a:r>
                      <a:endParaRPr lang="el-GR" sz="2400" dirty="0">
                        <a:solidFill>
                          <a:srgbClr val="7030A0"/>
                        </a:solidFill>
                        <a:effectLst/>
                      </a:endParaRPr>
                    </a:p>
                  </a:txBody>
                  <a:tcPr marL="76200" marR="76200" marT="76200" marB="76200" anchor="b">
                    <a:lnL>
                      <a:noFill/>
                    </a:lnL>
                    <a:lnR>
                      <a:noFill/>
                    </a:lnR>
                    <a:lnT>
                      <a:noFill/>
                    </a:lnT>
                    <a:lnB>
                      <a:noFill/>
                    </a:lnB>
                    <a:solidFill>
                      <a:srgbClr val="FFFFFF"/>
                    </a:solidFill>
                  </a:tcPr>
                </a:tc>
                <a:tc>
                  <a:txBody>
                    <a:bodyPr/>
                    <a:lstStyle/>
                    <a:p>
                      <a:pPr algn="ctr" fontAlgn="base"/>
                      <a:r>
                        <a:rPr lang="el-GR" sz="2400" b="1" dirty="0">
                          <a:solidFill>
                            <a:srgbClr val="7030A0"/>
                          </a:solidFill>
                          <a:effectLst/>
                        </a:rPr>
                        <a:t>Σταυροί προτίμησης</a:t>
                      </a:r>
                      <a:endParaRPr lang="el-GR" sz="2400" dirty="0">
                        <a:solidFill>
                          <a:srgbClr val="7030A0"/>
                        </a:solidFill>
                        <a:effectLst/>
                      </a:endParaRPr>
                    </a:p>
                  </a:txBody>
                  <a:tcPr marL="76200" marR="76200" marT="76200" marB="76200" anchor="b">
                    <a:lnL>
                      <a:noFill/>
                    </a:lnL>
                    <a:lnR>
                      <a:noFill/>
                    </a:lnR>
                    <a:lnT>
                      <a:noFill/>
                    </a:lnT>
                    <a:lnB>
                      <a:noFill/>
                    </a:lnB>
                    <a:solidFill>
                      <a:srgbClr val="FFFFFF"/>
                    </a:solidFill>
                  </a:tcPr>
                </a:tc>
                <a:extLst>
                  <a:ext uri="{0D108BD9-81ED-4DB2-BD59-A6C34878D82A}">
                    <a16:rowId xmlns:a16="http://schemas.microsoft.com/office/drawing/2014/main" val="2099631933"/>
                  </a:ext>
                </a:extLst>
              </a:tr>
              <a:tr h="280706">
                <a:tc>
                  <a:txBody>
                    <a:bodyPr/>
                    <a:lstStyle/>
                    <a:p>
                      <a:pPr fontAlgn="base"/>
                      <a:r>
                        <a:rPr lang="el-GR" sz="2400">
                          <a:solidFill>
                            <a:srgbClr val="7030A0"/>
                          </a:solidFill>
                          <a:effectLst/>
                        </a:rPr>
                        <a:t>Λευκωσία</a:t>
                      </a:r>
                    </a:p>
                  </a:txBody>
                  <a:tcPr marL="76200" marR="76200" marT="76200" marB="76200">
                    <a:lnL>
                      <a:noFill/>
                    </a:lnL>
                    <a:lnR>
                      <a:noFill/>
                    </a:lnR>
                    <a:lnT>
                      <a:noFill/>
                    </a:lnT>
                    <a:lnB>
                      <a:noFill/>
                    </a:lnB>
                    <a:solidFill>
                      <a:srgbClr val="F9F9F9"/>
                    </a:solidFill>
                  </a:tcPr>
                </a:tc>
                <a:tc>
                  <a:txBody>
                    <a:bodyPr/>
                    <a:lstStyle/>
                    <a:p>
                      <a:pPr algn="ctr" fontAlgn="base"/>
                      <a:r>
                        <a:rPr lang="el-GR" sz="2400" dirty="0">
                          <a:solidFill>
                            <a:srgbClr val="7030A0"/>
                          </a:solidFill>
                          <a:effectLst/>
                        </a:rPr>
                        <a:t>5</a:t>
                      </a:r>
                    </a:p>
                  </a:txBody>
                  <a:tcPr marL="76200" marR="76200" marT="76200" marB="76200">
                    <a:lnL>
                      <a:noFill/>
                    </a:lnL>
                    <a:lnR>
                      <a:noFill/>
                    </a:lnR>
                    <a:lnT>
                      <a:noFill/>
                    </a:lnT>
                    <a:lnB>
                      <a:noFill/>
                    </a:lnB>
                    <a:solidFill>
                      <a:srgbClr val="F9F9F9"/>
                    </a:solidFill>
                  </a:tcPr>
                </a:tc>
                <a:extLst>
                  <a:ext uri="{0D108BD9-81ED-4DB2-BD59-A6C34878D82A}">
                    <a16:rowId xmlns:a16="http://schemas.microsoft.com/office/drawing/2014/main" val="2660821993"/>
                  </a:ext>
                </a:extLst>
              </a:tr>
              <a:tr h="280706">
                <a:tc>
                  <a:txBody>
                    <a:bodyPr/>
                    <a:lstStyle/>
                    <a:p>
                      <a:pPr fontAlgn="base"/>
                      <a:r>
                        <a:rPr lang="el-GR" sz="2400">
                          <a:solidFill>
                            <a:srgbClr val="7030A0"/>
                          </a:solidFill>
                          <a:effectLst/>
                        </a:rPr>
                        <a:t>Λεμεσός</a:t>
                      </a:r>
                    </a:p>
                  </a:txBody>
                  <a:tcPr marL="76200" marR="76200" marT="76200" marB="76200">
                    <a:lnL>
                      <a:noFill/>
                    </a:lnL>
                    <a:lnR>
                      <a:noFill/>
                    </a:lnR>
                    <a:lnT>
                      <a:noFill/>
                    </a:lnT>
                    <a:lnB>
                      <a:noFill/>
                    </a:lnB>
                    <a:solidFill>
                      <a:srgbClr val="FFFFFF"/>
                    </a:solidFill>
                  </a:tcPr>
                </a:tc>
                <a:tc>
                  <a:txBody>
                    <a:bodyPr/>
                    <a:lstStyle/>
                    <a:p>
                      <a:pPr algn="ctr" fontAlgn="base"/>
                      <a:r>
                        <a:rPr lang="el-GR" sz="2400">
                          <a:solidFill>
                            <a:srgbClr val="7030A0"/>
                          </a:solidFill>
                          <a:effectLst/>
                        </a:rPr>
                        <a:t>3</a:t>
                      </a:r>
                    </a:p>
                  </a:txBody>
                  <a:tcPr marL="76200" marR="76200" marT="76200" marB="76200">
                    <a:lnL>
                      <a:noFill/>
                    </a:lnL>
                    <a:lnR>
                      <a:noFill/>
                    </a:lnR>
                    <a:lnT>
                      <a:noFill/>
                    </a:lnT>
                    <a:lnB>
                      <a:noFill/>
                    </a:lnB>
                    <a:solidFill>
                      <a:srgbClr val="FFFFFF"/>
                    </a:solidFill>
                  </a:tcPr>
                </a:tc>
                <a:extLst>
                  <a:ext uri="{0D108BD9-81ED-4DB2-BD59-A6C34878D82A}">
                    <a16:rowId xmlns:a16="http://schemas.microsoft.com/office/drawing/2014/main" val="215132550"/>
                  </a:ext>
                </a:extLst>
              </a:tr>
              <a:tr h="280706">
                <a:tc>
                  <a:txBody>
                    <a:bodyPr/>
                    <a:lstStyle/>
                    <a:p>
                      <a:pPr fontAlgn="base"/>
                      <a:r>
                        <a:rPr lang="el-GR" sz="2400">
                          <a:solidFill>
                            <a:srgbClr val="7030A0"/>
                          </a:solidFill>
                          <a:effectLst/>
                        </a:rPr>
                        <a:t>Αμμόχωστος</a:t>
                      </a:r>
                    </a:p>
                  </a:txBody>
                  <a:tcPr marL="76200" marR="76200" marT="76200" marB="76200">
                    <a:lnL>
                      <a:noFill/>
                    </a:lnL>
                    <a:lnR>
                      <a:noFill/>
                    </a:lnR>
                    <a:lnT>
                      <a:noFill/>
                    </a:lnT>
                    <a:lnB>
                      <a:noFill/>
                    </a:lnB>
                    <a:solidFill>
                      <a:srgbClr val="F9F9F9"/>
                    </a:solidFill>
                  </a:tcPr>
                </a:tc>
                <a:tc>
                  <a:txBody>
                    <a:bodyPr/>
                    <a:lstStyle/>
                    <a:p>
                      <a:pPr algn="ctr" fontAlgn="base"/>
                      <a:r>
                        <a:rPr lang="el-GR" sz="2400" dirty="0">
                          <a:solidFill>
                            <a:srgbClr val="7030A0"/>
                          </a:solidFill>
                          <a:effectLst/>
                        </a:rPr>
                        <a:t>3</a:t>
                      </a:r>
                    </a:p>
                  </a:txBody>
                  <a:tcPr marL="76200" marR="76200" marT="76200" marB="76200">
                    <a:lnL>
                      <a:noFill/>
                    </a:lnL>
                    <a:lnR>
                      <a:noFill/>
                    </a:lnR>
                    <a:lnT>
                      <a:noFill/>
                    </a:lnT>
                    <a:lnB>
                      <a:noFill/>
                    </a:lnB>
                    <a:solidFill>
                      <a:srgbClr val="F9F9F9"/>
                    </a:solidFill>
                  </a:tcPr>
                </a:tc>
                <a:extLst>
                  <a:ext uri="{0D108BD9-81ED-4DB2-BD59-A6C34878D82A}">
                    <a16:rowId xmlns:a16="http://schemas.microsoft.com/office/drawing/2014/main" val="2287414008"/>
                  </a:ext>
                </a:extLst>
              </a:tr>
              <a:tr h="280706">
                <a:tc>
                  <a:txBody>
                    <a:bodyPr/>
                    <a:lstStyle/>
                    <a:p>
                      <a:pPr fontAlgn="base"/>
                      <a:r>
                        <a:rPr lang="el-GR" sz="2400" dirty="0">
                          <a:solidFill>
                            <a:srgbClr val="7030A0"/>
                          </a:solidFill>
                          <a:effectLst/>
                        </a:rPr>
                        <a:t>Λάρνακα</a:t>
                      </a:r>
                    </a:p>
                  </a:txBody>
                  <a:tcPr marL="76200" marR="76200" marT="76200" marB="76200">
                    <a:lnL>
                      <a:noFill/>
                    </a:lnL>
                    <a:lnR>
                      <a:noFill/>
                    </a:lnR>
                    <a:lnT>
                      <a:noFill/>
                    </a:lnT>
                    <a:lnB>
                      <a:noFill/>
                    </a:lnB>
                    <a:solidFill>
                      <a:srgbClr val="FFFFFF"/>
                    </a:solidFill>
                  </a:tcPr>
                </a:tc>
                <a:tc>
                  <a:txBody>
                    <a:bodyPr/>
                    <a:lstStyle/>
                    <a:p>
                      <a:pPr algn="ctr" fontAlgn="base"/>
                      <a:r>
                        <a:rPr lang="el-GR" sz="2400">
                          <a:solidFill>
                            <a:srgbClr val="7030A0"/>
                          </a:solidFill>
                          <a:effectLst/>
                        </a:rPr>
                        <a:t>2</a:t>
                      </a:r>
                    </a:p>
                  </a:txBody>
                  <a:tcPr marL="76200" marR="76200" marT="76200" marB="76200">
                    <a:lnL>
                      <a:noFill/>
                    </a:lnL>
                    <a:lnR>
                      <a:noFill/>
                    </a:lnR>
                    <a:lnT>
                      <a:noFill/>
                    </a:lnT>
                    <a:lnB>
                      <a:noFill/>
                    </a:lnB>
                    <a:solidFill>
                      <a:srgbClr val="FFFFFF"/>
                    </a:solidFill>
                  </a:tcPr>
                </a:tc>
                <a:extLst>
                  <a:ext uri="{0D108BD9-81ED-4DB2-BD59-A6C34878D82A}">
                    <a16:rowId xmlns:a16="http://schemas.microsoft.com/office/drawing/2014/main" val="1224936306"/>
                  </a:ext>
                </a:extLst>
              </a:tr>
              <a:tr h="280706">
                <a:tc>
                  <a:txBody>
                    <a:bodyPr/>
                    <a:lstStyle/>
                    <a:p>
                      <a:pPr fontAlgn="base"/>
                      <a:r>
                        <a:rPr lang="el-GR" sz="2400">
                          <a:solidFill>
                            <a:srgbClr val="7030A0"/>
                          </a:solidFill>
                          <a:effectLst/>
                        </a:rPr>
                        <a:t>Πάφος</a:t>
                      </a:r>
                    </a:p>
                  </a:txBody>
                  <a:tcPr marL="76200" marR="76200" marT="76200" marB="76200">
                    <a:lnL>
                      <a:noFill/>
                    </a:lnL>
                    <a:lnR>
                      <a:noFill/>
                    </a:lnR>
                    <a:lnT>
                      <a:noFill/>
                    </a:lnT>
                    <a:lnB>
                      <a:noFill/>
                    </a:lnB>
                    <a:solidFill>
                      <a:srgbClr val="F9F9F9"/>
                    </a:solidFill>
                  </a:tcPr>
                </a:tc>
                <a:tc>
                  <a:txBody>
                    <a:bodyPr/>
                    <a:lstStyle/>
                    <a:p>
                      <a:pPr algn="ctr" fontAlgn="base"/>
                      <a:r>
                        <a:rPr lang="el-GR" sz="2400">
                          <a:solidFill>
                            <a:srgbClr val="7030A0"/>
                          </a:solidFill>
                          <a:effectLst/>
                        </a:rPr>
                        <a:t>1</a:t>
                      </a:r>
                    </a:p>
                  </a:txBody>
                  <a:tcPr marL="76200" marR="76200" marT="76200" marB="76200">
                    <a:lnL>
                      <a:noFill/>
                    </a:lnL>
                    <a:lnR>
                      <a:noFill/>
                    </a:lnR>
                    <a:lnT>
                      <a:noFill/>
                    </a:lnT>
                    <a:lnB>
                      <a:noFill/>
                    </a:lnB>
                    <a:solidFill>
                      <a:srgbClr val="F9F9F9"/>
                    </a:solidFill>
                  </a:tcPr>
                </a:tc>
                <a:extLst>
                  <a:ext uri="{0D108BD9-81ED-4DB2-BD59-A6C34878D82A}">
                    <a16:rowId xmlns:a16="http://schemas.microsoft.com/office/drawing/2014/main" val="142153567"/>
                  </a:ext>
                </a:extLst>
              </a:tr>
              <a:tr h="280706">
                <a:tc>
                  <a:txBody>
                    <a:bodyPr/>
                    <a:lstStyle/>
                    <a:p>
                      <a:pPr fontAlgn="base"/>
                      <a:r>
                        <a:rPr lang="el-GR" sz="2400">
                          <a:solidFill>
                            <a:srgbClr val="7030A0"/>
                          </a:solidFill>
                          <a:effectLst/>
                        </a:rPr>
                        <a:t>Κερύνεια</a:t>
                      </a:r>
                    </a:p>
                  </a:txBody>
                  <a:tcPr marL="76200" marR="76200" marT="76200" marB="76200">
                    <a:lnL>
                      <a:noFill/>
                    </a:lnL>
                    <a:lnR>
                      <a:noFill/>
                    </a:lnR>
                    <a:lnT>
                      <a:noFill/>
                    </a:lnT>
                    <a:lnB>
                      <a:noFill/>
                    </a:lnB>
                    <a:solidFill>
                      <a:srgbClr val="FFFFFF"/>
                    </a:solidFill>
                  </a:tcPr>
                </a:tc>
                <a:tc>
                  <a:txBody>
                    <a:bodyPr/>
                    <a:lstStyle/>
                    <a:p>
                      <a:pPr algn="ctr" fontAlgn="base"/>
                      <a:r>
                        <a:rPr lang="el-GR" sz="2400" dirty="0">
                          <a:solidFill>
                            <a:srgbClr val="7030A0"/>
                          </a:solidFill>
                          <a:effectLst/>
                        </a:rPr>
                        <a:t>1</a:t>
                      </a:r>
                    </a:p>
                  </a:txBody>
                  <a:tcPr marL="76200" marR="76200" marT="76200" marB="76200">
                    <a:lnL>
                      <a:noFill/>
                    </a:lnL>
                    <a:lnR>
                      <a:noFill/>
                    </a:lnR>
                    <a:lnT>
                      <a:noFill/>
                    </a:lnT>
                    <a:lnB>
                      <a:noFill/>
                    </a:lnB>
                    <a:solidFill>
                      <a:srgbClr val="FFFFFF"/>
                    </a:solidFill>
                  </a:tcPr>
                </a:tc>
                <a:extLst>
                  <a:ext uri="{0D108BD9-81ED-4DB2-BD59-A6C34878D82A}">
                    <a16:rowId xmlns:a16="http://schemas.microsoft.com/office/drawing/2014/main" val="1787130911"/>
                  </a:ext>
                </a:extLst>
              </a:tr>
            </a:tbl>
          </a:graphicData>
        </a:graphic>
      </p:graphicFrame>
      <p:sp>
        <p:nvSpPr>
          <p:cNvPr id="8" name="Title 1">
            <a:extLst>
              <a:ext uri="{FF2B5EF4-FFF2-40B4-BE49-F238E27FC236}">
                <a16:creationId xmlns:a16="http://schemas.microsoft.com/office/drawing/2014/main" id="{12982536-7012-4D37-BB7D-F7CF0C0DC0EB}"/>
              </a:ext>
            </a:extLst>
          </p:cNvPr>
          <p:cNvSpPr>
            <a:spLocks noGrp="1"/>
          </p:cNvSpPr>
          <p:nvPr>
            <p:ph type="title"/>
          </p:nvPr>
        </p:nvSpPr>
        <p:spPr>
          <a:xfrm>
            <a:off x="581192" y="702155"/>
            <a:ext cx="11029616" cy="771733"/>
          </a:xfrm>
        </p:spPr>
        <p:txBody>
          <a:bodyPr>
            <a:normAutofit/>
          </a:bodyPr>
          <a:lstStyle/>
          <a:p>
            <a:pPr algn="ctr"/>
            <a:r>
              <a:rPr lang="el-GR" sz="4000" b="1" cap="none" dirty="0">
                <a:solidFill>
                  <a:srgbClr val="0070C0"/>
                </a:solidFill>
                <a:latin typeface="Calibri" panose="020F0502020204030204" pitchFamily="34" charset="0"/>
                <a:cs typeface="Calibri" panose="020F0502020204030204" pitchFamily="34" charset="0"/>
              </a:rPr>
              <a:t>Έγκυρα ψηφοδέλτια</a:t>
            </a:r>
          </a:p>
        </p:txBody>
      </p:sp>
    </p:spTree>
    <p:extLst>
      <p:ext uri="{BB962C8B-B14F-4D97-AF65-F5344CB8AC3E}">
        <p14:creationId xmlns:p14="http://schemas.microsoft.com/office/powerpoint/2010/main" val="37920765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314AE73D-D21F-4FAF-8912-971CEA59BF0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120000">
            <a:off x="1585440" y="1727611"/>
            <a:ext cx="10422938" cy="4150646"/>
          </a:xfrm>
          <a:prstGeom prst="rect">
            <a:avLst/>
          </a:prstGeom>
          <a:effectLst/>
        </p:spPr>
      </p:pic>
      <p:sp>
        <p:nvSpPr>
          <p:cNvPr id="8" name="Title 1">
            <a:extLst>
              <a:ext uri="{FF2B5EF4-FFF2-40B4-BE49-F238E27FC236}">
                <a16:creationId xmlns:a16="http://schemas.microsoft.com/office/drawing/2014/main" id="{B3771C37-2D05-497E-8930-A0D76C108E2F}"/>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8B75F9A-8194-41B3-9910-96E1F5376121}"/>
              </a:ext>
            </a:extLst>
          </p:cNvPr>
          <p:cNvSpPr txBox="1"/>
          <p:nvPr/>
        </p:nvSpPr>
        <p:spPr>
          <a:xfrm>
            <a:off x="0" y="3763988"/>
            <a:ext cx="1801504" cy="1877437"/>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sz="2000" dirty="0">
                <a:solidFill>
                  <a:srgbClr val="FF0000"/>
                </a:solidFill>
                <a:latin typeface="Calibri" panose="020F0502020204030204" pitchFamily="34" charset="0"/>
                <a:cs typeface="Calibri" panose="020F0502020204030204" pitchFamily="34" charset="0"/>
              </a:rPr>
              <a:t>(ψήφοι σε περισσότερους από έναν συνδυασμούς)</a:t>
            </a:r>
            <a:endParaRPr lang="el-GR" sz="2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62127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8" name="Picture 7">
            <a:extLst>
              <a:ext uri="{FF2B5EF4-FFF2-40B4-BE49-F238E27FC236}">
                <a16:creationId xmlns:a16="http://schemas.microsoft.com/office/drawing/2014/main" id="{386C0623-2DC9-4C80-83F0-0C4C1A545A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26959" y="1832042"/>
            <a:ext cx="10214314" cy="3580100"/>
          </a:xfrm>
          <a:prstGeom prst="rect">
            <a:avLst/>
          </a:prstGeom>
          <a:effectLst/>
        </p:spPr>
      </p:pic>
      <p:sp>
        <p:nvSpPr>
          <p:cNvPr id="10" name="Title 1">
            <a:extLst>
              <a:ext uri="{FF2B5EF4-FFF2-40B4-BE49-F238E27FC236}">
                <a16:creationId xmlns:a16="http://schemas.microsoft.com/office/drawing/2014/main" id="{764ACF23-EF3C-4FC0-BB22-AE93F2422CD2}"/>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F344CCD-6A42-4801-A7F9-E08313307B0C}"/>
              </a:ext>
            </a:extLst>
          </p:cNvPr>
          <p:cNvSpPr txBox="1"/>
          <p:nvPr/>
        </p:nvSpPr>
        <p:spPr>
          <a:xfrm>
            <a:off x="83418" y="3706314"/>
            <a:ext cx="1529722"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14150736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B049FB32-D9B3-442C-80FD-CA4101BCD55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63015" y="1384918"/>
            <a:ext cx="6781596" cy="5206752"/>
          </a:xfrm>
          <a:prstGeom prst="rect">
            <a:avLst/>
          </a:prstGeom>
          <a:effectLst/>
        </p:spPr>
      </p:pic>
      <p:sp>
        <p:nvSpPr>
          <p:cNvPr id="8" name="Title 1">
            <a:extLst>
              <a:ext uri="{FF2B5EF4-FFF2-40B4-BE49-F238E27FC236}">
                <a16:creationId xmlns:a16="http://schemas.microsoft.com/office/drawing/2014/main" id="{5F8CF60B-5EC4-4DA0-B3E5-50ECF019ACE1}"/>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A04DA20-01DF-46E4-A81F-CE58F9DB04DB}"/>
              </a:ext>
            </a:extLst>
          </p:cNvPr>
          <p:cNvSpPr txBox="1"/>
          <p:nvPr/>
        </p:nvSpPr>
        <p:spPr>
          <a:xfrm>
            <a:off x="83418" y="3706314"/>
            <a:ext cx="1684998"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27837849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5F2DD685-44A3-4896-9795-D5B93731940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46282" y="1654367"/>
            <a:ext cx="10522273" cy="3822305"/>
          </a:xfrm>
          <a:prstGeom prst="rect">
            <a:avLst/>
          </a:prstGeom>
          <a:effectLst/>
        </p:spPr>
      </p:pic>
      <p:sp>
        <p:nvSpPr>
          <p:cNvPr id="8" name="Title 1">
            <a:extLst>
              <a:ext uri="{FF2B5EF4-FFF2-40B4-BE49-F238E27FC236}">
                <a16:creationId xmlns:a16="http://schemas.microsoft.com/office/drawing/2014/main" id="{F1A48225-6D96-464B-ABC6-C0F6671DEBC1}"/>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85FD1D9-79C2-4A24-A5AB-5367968FCFF2}"/>
              </a:ext>
            </a:extLst>
          </p:cNvPr>
          <p:cNvSpPr txBox="1"/>
          <p:nvPr/>
        </p:nvSpPr>
        <p:spPr>
          <a:xfrm>
            <a:off x="83418" y="3706314"/>
            <a:ext cx="1562864" cy="646331"/>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a:t>
            </a:r>
          </a:p>
        </p:txBody>
      </p:sp>
    </p:spTree>
    <p:extLst>
      <p:ext uri="{BB962C8B-B14F-4D97-AF65-F5344CB8AC3E}">
        <p14:creationId xmlns:p14="http://schemas.microsoft.com/office/powerpoint/2010/main" val="5713827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698CD306-4E60-4D91-BE2D-DB96543CE20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1153"/>
          <a:stretch/>
        </p:blipFill>
        <p:spPr>
          <a:xfrm>
            <a:off x="2431915" y="1228221"/>
            <a:ext cx="7179013" cy="5562233"/>
          </a:xfrm>
          <a:prstGeom prst="rect">
            <a:avLst/>
          </a:prstGeom>
          <a:effectLst/>
        </p:spPr>
      </p:pic>
      <p:sp>
        <p:nvSpPr>
          <p:cNvPr id="8" name="TextBox 7">
            <a:extLst>
              <a:ext uri="{FF2B5EF4-FFF2-40B4-BE49-F238E27FC236}">
                <a16:creationId xmlns:a16="http://schemas.microsoft.com/office/drawing/2014/main" id="{57081CE1-4263-4BA9-A18B-FC4CC0EC6114}"/>
              </a:ext>
            </a:extLst>
          </p:cNvPr>
          <p:cNvSpPr txBox="1"/>
          <p:nvPr/>
        </p:nvSpPr>
        <p:spPr>
          <a:xfrm>
            <a:off x="83418" y="3706314"/>
            <a:ext cx="1684998" cy="2031325"/>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(ψήφοι σε περισσότερους από έναν συνδυασμούς)</a:t>
            </a:r>
            <a:r>
              <a:rPr lang="el-GR" sz="36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273281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A2452AEE-16B2-46E2-9036-26D193DE377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895"/>
          <a:stretch/>
        </p:blipFill>
        <p:spPr>
          <a:xfrm>
            <a:off x="2315182" y="1266738"/>
            <a:ext cx="8022475" cy="5065404"/>
          </a:xfrm>
          <a:prstGeom prst="rect">
            <a:avLst/>
          </a:prstGeom>
          <a:effectLst/>
        </p:spPr>
      </p:pic>
      <p:sp>
        <p:nvSpPr>
          <p:cNvPr id="8" name="Title 1">
            <a:extLst>
              <a:ext uri="{FF2B5EF4-FFF2-40B4-BE49-F238E27FC236}">
                <a16:creationId xmlns:a16="http://schemas.microsoft.com/office/drawing/2014/main" id="{5C3E44A5-D013-4849-8016-071F057F2FC8}"/>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FA3CD02-8956-4D6C-8EEF-2E4B833E6A4C}"/>
              </a:ext>
            </a:extLst>
          </p:cNvPr>
          <p:cNvSpPr txBox="1"/>
          <p:nvPr/>
        </p:nvSpPr>
        <p:spPr>
          <a:xfrm>
            <a:off x="83418" y="3706314"/>
            <a:ext cx="1684998" cy="1754326"/>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(ψήφοι σε περισσότερους από έναν συνδυασμούς) </a:t>
            </a:r>
            <a:endParaRPr lang="el-GR"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18397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2FC63E93-F643-4FF9-8329-A032FA2C811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13391" y="1371770"/>
            <a:ext cx="8274589" cy="5226873"/>
          </a:xfrm>
          <a:prstGeom prst="rect">
            <a:avLst/>
          </a:prstGeom>
          <a:effectLst/>
        </p:spPr>
      </p:pic>
      <p:sp>
        <p:nvSpPr>
          <p:cNvPr id="8" name="Title 1">
            <a:extLst>
              <a:ext uri="{FF2B5EF4-FFF2-40B4-BE49-F238E27FC236}">
                <a16:creationId xmlns:a16="http://schemas.microsoft.com/office/drawing/2014/main" id="{F01731A8-ADBA-4416-B9B2-456628192629}"/>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7BD807F-B635-407D-B4A3-6F2033599616}"/>
              </a:ext>
            </a:extLst>
          </p:cNvPr>
          <p:cNvSpPr txBox="1"/>
          <p:nvPr/>
        </p:nvSpPr>
        <p:spPr>
          <a:xfrm>
            <a:off x="83418" y="3706314"/>
            <a:ext cx="1684998" cy="1815882"/>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(μη εγκεκριμένο σημείο)</a:t>
            </a:r>
            <a:r>
              <a:rPr lang="el-GR" sz="3600" dirty="0">
                <a:solidFill>
                  <a:srgbClr val="FF0000"/>
                </a:solidFill>
                <a:latin typeface="Calibri" panose="020F0502020204030204" pitchFamily="34" charset="0"/>
                <a:cs typeface="Calibri" panose="020F0502020204030204" pitchFamily="34" charset="0"/>
              </a:rPr>
              <a:t> </a:t>
            </a:r>
            <a:endParaRPr lang="el-GR"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5422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6" name="Picture 5">
            <a:extLst>
              <a:ext uri="{FF2B5EF4-FFF2-40B4-BE49-F238E27FC236}">
                <a16:creationId xmlns:a16="http://schemas.microsoft.com/office/drawing/2014/main" id="{9DB97D1E-7B4F-4896-A6AB-25B57554ED4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66656" y="1341840"/>
            <a:ext cx="8711747" cy="4888137"/>
          </a:xfrm>
          <a:prstGeom prst="rect">
            <a:avLst/>
          </a:prstGeom>
          <a:effectLst/>
        </p:spPr>
      </p:pic>
      <p:sp>
        <p:nvSpPr>
          <p:cNvPr id="8" name="Title 1">
            <a:extLst>
              <a:ext uri="{FF2B5EF4-FFF2-40B4-BE49-F238E27FC236}">
                <a16:creationId xmlns:a16="http://schemas.microsoft.com/office/drawing/2014/main" id="{21BC15EC-D8F2-4CC1-908A-611C6E2B3A9C}"/>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75117FF-7259-44C6-8C50-5748079B3259}"/>
              </a:ext>
            </a:extLst>
          </p:cNvPr>
          <p:cNvSpPr txBox="1"/>
          <p:nvPr/>
        </p:nvSpPr>
        <p:spPr>
          <a:xfrm>
            <a:off x="83418" y="3706314"/>
            <a:ext cx="1684998" cy="1477328"/>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(μη εγκεκριμένο σημείο)</a:t>
            </a:r>
            <a:endParaRPr lang="el-GR"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76574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564582"/>
          </a:xfrm>
        </p:spPr>
        <p:txBody>
          <a:bodyPr>
            <a:normAutofit/>
          </a:bodyPr>
          <a:lstStyle/>
          <a:p>
            <a:pPr algn="ctr"/>
            <a:r>
              <a:rPr lang="el-GR" sz="2900" b="1" dirty="0" err="1">
                <a:solidFill>
                  <a:srgbClr val="0070C0"/>
                </a:solidFill>
              </a:rPr>
              <a:t>Παραδειγματα</a:t>
            </a:r>
            <a:r>
              <a:rPr lang="el-GR" sz="2900" b="1" dirty="0">
                <a:solidFill>
                  <a:srgbClr val="0070C0"/>
                </a:solidFill>
              </a:rPr>
              <a:t> </a:t>
            </a:r>
            <a:r>
              <a:rPr lang="el-GR" sz="2900" b="1" dirty="0" err="1">
                <a:solidFill>
                  <a:srgbClr val="0070C0"/>
                </a:solidFill>
              </a:rPr>
              <a:t>εγκυρων</a:t>
            </a:r>
            <a:r>
              <a:rPr lang="el-GR" sz="2900" b="1" dirty="0">
                <a:solidFill>
                  <a:srgbClr val="0070C0"/>
                </a:solidFill>
              </a:rPr>
              <a:t> &amp; </a:t>
            </a:r>
            <a:r>
              <a:rPr lang="el-GR" sz="2900" b="1" dirty="0" err="1">
                <a:solidFill>
                  <a:srgbClr val="0070C0"/>
                </a:solidFill>
              </a:rPr>
              <a:t>ακυρων</a:t>
            </a:r>
            <a:r>
              <a:rPr lang="el-GR" sz="2900" b="1" dirty="0">
                <a:solidFill>
                  <a:srgbClr val="0070C0"/>
                </a:solidFill>
              </a:rPr>
              <a:t> </a:t>
            </a:r>
            <a:r>
              <a:rPr lang="el-GR" sz="2900" b="1" dirty="0" err="1">
                <a:solidFill>
                  <a:srgbClr val="0070C0"/>
                </a:solidFill>
              </a:rPr>
              <a:t>ψηφοδελτιων</a:t>
            </a:r>
            <a:endParaRPr lang="el-GR" sz="2900" b="1" dirty="0">
              <a:solidFill>
                <a:srgbClr val="0070C0"/>
              </a:solidFill>
            </a:endParaRPr>
          </a:p>
        </p:txBody>
      </p:sp>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pic>
        <p:nvPicPr>
          <p:cNvPr id="4" name="Picture 3">
            <a:extLst>
              <a:ext uri="{FF2B5EF4-FFF2-40B4-BE49-F238E27FC236}">
                <a16:creationId xmlns:a16="http://schemas.microsoft.com/office/drawing/2014/main" id="{182DE1DB-8EF7-4384-A909-45FCE212AC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60000">
            <a:off x="2694565" y="1214127"/>
            <a:ext cx="6802870" cy="5594126"/>
          </a:xfrm>
          <a:prstGeom prst="rect">
            <a:avLst/>
          </a:prstGeom>
        </p:spPr>
      </p:pic>
      <p:sp>
        <p:nvSpPr>
          <p:cNvPr id="6" name="TextBox 5">
            <a:extLst>
              <a:ext uri="{FF2B5EF4-FFF2-40B4-BE49-F238E27FC236}">
                <a16:creationId xmlns:a16="http://schemas.microsoft.com/office/drawing/2014/main" id="{F75117FF-7259-44C6-8C50-5748079B3259}"/>
              </a:ext>
            </a:extLst>
          </p:cNvPr>
          <p:cNvSpPr txBox="1"/>
          <p:nvPr/>
        </p:nvSpPr>
        <p:spPr>
          <a:xfrm>
            <a:off x="83418" y="3706314"/>
            <a:ext cx="1684998" cy="1477328"/>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(μη εγκεκριμένο σημείο)</a:t>
            </a:r>
            <a:endParaRPr lang="el-GR"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68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864890-AA4B-4ACC-A5F7-4A7DE0F7FC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29320" y="1199255"/>
            <a:ext cx="9849508" cy="5564280"/>
          </a:xfrm>
          <a:prstGeom prst="rect">
            <a:avLst/>
          </a:prstGeom>
          <a:effectLst/>
        </p:spPr>
      </p:pic>
      <p:sp>
        <p:nvSpPr>
          <p:cNvPr id="7" name="Title 1">
            <a:extLst>
              <a:ext uri="{FF2B5EF4-FFF2-40B4-BE49-F238E27FC236}">
                <a16:creationId xmlns:a16="http://schemas.microsoft.com/office/drawing/2014/main" id="{FD7BD6D6-0F1C-4F15-8CE2-47C779C4831F}"/>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73EC0D5-B6CE-4BF5-81B3-465015017567}"/>
              </a:ext>
            </a:extLst>
          </p:cNvPr>
          <p:cNvSpPr txBox="1"/>
          <p:nvPr/>
        </p:nvSpPr>
        <p:spPr>
          <a:xfrm>
            <a:off x="83418" y="3706314"/>
            <a:ext cx="1684998" cy="1815882"/>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(μη εγκεκριμένο σημείο)</a:t>
            </a:r>
            <a:r>
              <a:rPr lang="el-GR" sz="36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6330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72758"/>
            <a:ext cx="11029616" cy="772961"/>
          </a:xfrm>
        </p:spPr>
        <p:txBody>
          <a:bodyPr>
            <a:normAutofit/>
          </a:bodyPr>
          <a:lstStyle/>
          <a:p>
            <a:pPr algn="ctr"/>
            <a:r>
              <a:rPr lang="el-GR" sz="4000" b="1" cap="none" dirty="0">
                <a:solidFill>
                  <a:srgbClr val="0070C0"/>
                </a:solidFill>
                <a:latin typeface="Calibri" panose="020F0502020204030204" pitchFamily="34" charset="0"/>
                <a:cs typeface="Calibri" panose="020F0502020204030204" pitchFamily="34" charset="0"/>
              </a:rPr>
              <a:t>Ποιοι δικαιούνται σταυρό προτίμησης</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388190" y="1552755"/>
            <a:ext cx="11222618" cy="5158596"/>
          </a:xfrm>
        </p:spPr>
        <p:txBody>
          <a:bodyPr>
            <a:normAutofit fontScale="92500" lnSpcReduction="20000"/>
          </a:bodyPr>
          <a:lstStyle/>
          <a:p>
            <a:pPr algn="l">
              <a:buFont typeface="Wingdings" panose="05000000000000000000" pitchFamily="2" charset="2"/>
              <a:buChar char="Ø"/>
            </a:pPr>
            <a:r>
              <a:rPr lang="el-GR" sz="2800" b="0" i="0" u="none" strike="noStrike" baseline="0" dirty="0">
                <a:latin typeface="Calibri" panose="020F0502020204030204" pitchFamily="34" charset="0"/>
                <a:cs typeface="Calibri" panose="020F0502020204030204" pitchFamily="34" charset="0"/>
              </a:rPr>
              <a:t>Ο/η Αρχηγός / Επικεφαλής του κόμματος δεν χρειάζεται σταυρό προτίμησης, καθώς θεωρείται ότι λαμβάνει τόσους σταυρούς προτίμησης όσες είναι και οι ψήφοι του κόμματος του οποίου ηγείται.</a:t>
            </a:r>
          </a:p>
          <a:p>
            <a:pPr algn="l">
              <a:buFont typeface="Wingdings" panose="05000000000000000000" pitchFamily="2" charset="2"/>
              <a:buChar char="Ø"/>
            </a:pPr>
            <a:r>
              <a:rPr lang="el-GR" sz="2800" dirty="0">
                <a:latin typeface="Calibri" panose="020F0502020204030204" pitchFamily="34" charset="0"/>
                <a:cs typeface="Calibri" panose="020F0502020204030204" pitchFamily="34" charset="0"/>
              </a:rPr>
              <a:t>Στην περίπτωση που ο/η εκλογέας σημειώσει περισσότερους σταυρούς προτίμησης από τον αριθμό που προβλέπεται για την Εκλογική Περιφέρεια, το ψηφοδέλτιο θεωρείται έγκυρο και θα λογίζεται ως κομματική ψήφος υπέρ του συνδυασμού στον οποίο σημειώθηκαν οι σταυροί προτίμησης (νοουμένου ότι δεν ψηφίστηκε άλλος συνδυασμός) όμως οι σταυροί προτίμησης δεν θα ληφθούν υπόψη.</a:t>
            </a:r>
          </a:p>
          <a:p>
            <a:pPr algn="l">
              <a:buFont typeface="Wingdings" panose="05000000000000000000" pitchFamily="2" charset="2"/>
              <a:buChar char="Ø"/>
            </a:pPr>
            <a:r>
              <a:rPr lang="el-GR" sz="2800" dirty="0">
                <a:latin typeface="Calibri" panose="020F0502020204030204" pitchFamily="34" charset="0"/>
                <a:cs typeface="Calibri" panose="020F0502020204030204" pitchFamily="34" charset="0"/>
              </a:rPr>
              <a:t>Στην περίπτωση που ο/η εκλογέας ψηφίσει περισσότερους από ένα κομματικούς συνδυασμούς ή/και μεμονωμένο υποψήφιο, το ψηφοδέλτιο είναι άκυρο και δεν λαμβάνεται υπόψη κατά την καταμέτρηση των ψήφων.</a:t>
            </a:r>
          </a:p>
          <a:p>
            <a:pPr algn="l">
              <a:buFont typeface="Wingdings" panose="05000000000000000000" pitchFamily="2" charset="2"/>
              <a:buChar char="Ø"/>
            </a:pP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98114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081C50-C66A-4997-AC2F-B2C55476CE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21882" y="1195715"/>
            <a:ext cx="9553637" cy="5415049"/>
          </a:xfrm>
          <a:prstGeom prst="rect">
            <a:avLst/>
          </a:prstGeom>
          <a:effectLst/>
        </p:spPr>
      </p:pic>
      <p:sp>
        <p:nvSpPr>
          <p:cNvPr id="7" name="Title 1">
            <a:extLst>
              <a:ext uri="{FF2B5EF4-FFF2-40B4-BE49-F238E27FC236}">
                <a16:creationId xmlns:a16="http://schemas.microsoft.com/office/drawing/2014/main" id="{15B15EDC-DF59-4E82-9438-7C27DC4F9BA7}"/>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FF1096B-0913-41B7-9C2E-295009B6B8A5}"/>
              </a:ext>
            </a:extLst>
          </p:cNvPr>
          <p:cNvSpPr txBox="1"/>
          <p:nvPr/>
        </p:nvSpPr>
        <p:spPr>
          <a:xfrm>
            <a:off x="83418" y="3706314"/>
            <a:ext cx="1529722" cy="2031325"/>
          </a:xfrm>
          <a:prstGeom prst="rect">
            <a:avLst/>
          </a:prstGeom>
          <a:noFill/>
        </p:spPr>
        <p:txBody>
          <a:bodyPr wrap="square" rtlCol="0">
            <a:spAutoFit/>
          </a:bodyPr>
          <a:lstStyle/>
          <a:p>
            <a:pPr algn="ctr"/>
            <a:r>
              <a:rPr lang="el-GR" sz="3600" b="1" dirty="0">
                <a:solidFill>
                  <a:srgbClr val="FF0000"/>
                </a:solidFill>
                <a:latin typeface="Calibri" panose="020F0502020204030204" pitchFamily="34" charset="0"/>
                <a:cs typeface="Calibri" panose="020F0502020204030204" pitchFamily="34" charset="0"/>
              </a:rPr>
              <a:t>Άκυρο </a:t>
            </a:r>
            <a:r>
              <a:rPr lang="el-GR" dirty="0">
                <a:solidFill>
                  <a:srgbClr val="FF0000"/>
                </a:solidFill>
                <a:latin typeface="Calibri" panose="020F0502020204030204" pitchFamily="34" charset="0"/>
                <a:cs typeface="Calibri" panose="020F0502020204030204" pitchFamily="34" charset="0"/>
              </a:rPr>
              <a:t>(μη εγκεκριμένο σημείο – κύκλος στον </a:t>
            </a:r>
            <a:r>
              <a:rPr lang="el-GR" dirty="0" err="1">
                <a:solidFill>
                  <a:srgbClr val="FF0000"/>
                </a:solidFill>
                <a:latin typeface="Calibri" panose="020F0502020204030204" pitchFamily="34" charset="0"/>
                <a:cs typeface="Calibri" panose="020F0502020204030204" pitchFamily="34" charset="0"/>
              </a:rPr>
              <a:t>αρ</a:t>
            </a:r>
            <a:r>
              <a:rPr lang="el-GR" dirty="0">
                <a:solidFill>
                  <a:srgbClr val="FF0000"/>
                </a:solidFill>
                <a:latin typeface="Calibri" panose="020F0502020204030204" pitchFamily="34" charset="0"/>
                <a:cs typeface="Calibri" panose="020F0502020204030204" pitchFamily="34" charset="0"/>
              </a:rPr>
              <a:t>. 6)</a:t>
            </a:r>
            <a:endParaRPr lang="el-GR"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04641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66056" y="2730807"/>
            <a:ext cx="2047415" cy="1692771"/>
          </a:xfrm>
          <a:prstGeom prst="rect">
            <a:avLst/>
          </a:prstGeom>
          <a:noFill/>
        </p:spPr>
        <p:txBody>
          <a:bodyPr wrap="square" rtlCol="0">
            <a:spAutoFit/>
          </a:bodyPr>
          <a:lstStyle/>
          <a:p>
            <a:r>
              <a:rPr lang="el-GR" sz="2400" b="1" dirty="0">
                <a:solidFill>
                  <a:srgbClr val="FF0000"/>
                </a:solidFill>
                <a:latin typeface="Calibri" panose="020F0502020204030204" pitchFamily="34" charset="0"/>
                <a:cs typeface="Calibri" panose="020F0502020204030204" pitchFamily="34" charset="0"/>
              </a:rPr>
              <a:t>Άκυρο</a:t>
            </a:r>
            <a:r>
              <a:rPr lang="el-GR" sz="2000" dirty="0">
                <a:solidFill>
                  <a:srgbClr val="FF0000"/>
                </a:solidFill>
                <a:latin typeface="Calibri" panose="020F0502020204030204" pitchFamily="34" charset="0"/>
                <a:cs typeface="Calibri" panose="020F0502020204030204" pitchFamily="34" charset="0"/>
              </a:rPr>
              <a:t> καθώς έχει χρησιμοποιηθεί στυλό κόκκινου χρώματος</a:t>
            </a:r>
          </a:p>
        </p:txBody>
      </p:sp>
      <p:pic>
        <p:nvPicPr>
          <p:cNvPr id="4" name="Picture 3">
            <a:extLst>
              <a:ext uri="{FF2B5EF4-FFF2-40B4-BE49-F238E27FC236}">
                <a16:creationId xmlns:a16="http://schemas.microsoft.com/office/drawing/2014/main" id="{C0B623C3-80D1-439A-ABA6-5B67A071351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8765" y="1275364"/>
            <a:ext cx="9333898" cy="5347947"/>
          </a:xfrm>
          <a:prstGeom prst="rect">
            <a:avLst/>
          </a:prstGeom>
          <a:effectLst/>
        </p:spPr>
      </p:pic>
      <p:sp>
        <p:nvSpPr>
          <p:cNvPr id="7" name="Title 1">
            <a:extLst>
              <a:ext uri="{FF2B5EF4-FFF2-40B4-BE49-F238E27FC236}">
                <a16:creationId xmlns:a16="http://schemas.microsoft.com/office/drawing/2014/main" id="{4556D836-4BE0-4D11-8979-92D30AB039F6}"/>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9783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92280F-6FDA-4DF1-A0FA-E21D99C6AF71}"/>
              </a:ext>
            </a:extLst>
          </p:cNvPr>
          <p:cNvSpPr txBox="1"/>
          <p:nvPr/>
        </p:nvSpPr>
        <p:spPr>
          <a:xfrm>
            <a:off x="66056" y="2730807"/>
            <a:ext cx="2047415" cy="1846659"/>
          </a:xfrm>
          <a:prstGeom prst="rect">
            <a:avLst/>
          </a:prstGeom>
          <a:noFill/>
        </p:spPr>
        <p:txBody>
          <a:bodyPr wrap="square" rtlCol="0">
            <a:spAutoFit/>
          </a:bodyPr>
          <a:lstStyle/>
          <a:p>
            <a:r>
              <a:rPr lang="el-GR" sz="2400" b="1" dirty="0">
                <a:solidFill>
                  <a:srgbClr val="FF0000"/>
                </a:solidFill>
                <a:latin typeface="Calibri" panose="020F0502020204030204" pitchFamily="34" charset="0"/>
                <a:cs typeface="Calibri" panose="020F0502020204030204" pitchFamily="34" charset="0"/>
              </a:rPr>
              <a:t>Λευκό</a:t>
            </a:r>
            <a:r>
              <a:rPr lang="el-GR" sz="2000" b="1" dirty="0">
                <a:solidFill>
                  <a:srgbClr val="FF0000"/>
                </a:solidFill>
                <a:latin typeface="Calibri" panose="020F0502020204030204" pitchFamily="34" charset="0"/>
                <a:cs typeface="Calibri" panose="020F0502020204030204" pitchFamily="34" charset="0"/>
              </a:rPr>
              <a:t> </a:t>
            </a:r>
            <a:r>
              <a:rPr lang="el-GR" dirty="0">
                <a:solidFill>
                  <a:srgbClr val="FF0000"/>
                </a:solidFill>
                <a:latin typeface="Calibri" panose="020F0502020204030204" pitchFamily="34" charset="0"/>
                <a:cs typeface="Calibri" panose="020F0502020204030204" pitchFamily="34" charset="0"/>
              </a:rPr>
              <a:t>(είναι Άκυρο γιατί είναι αδύνατο να εξακριβωθεί η θέληση του εκλογέα)</a:t>
            </a:r>
            <a:endParaRPr lang="el-GR" sz="2000" dirty="0">
              <a:solidFill>
                <a:srgbClr val="FF0000"/>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4556D836-4BE0-4D11-8979-92D30AB039F6}"/>
              </a:ext>
            </a:extLst>
          </p:cNvPr>
          <p:cNvSpPr>
            <a:spLocks noGrp="1"/>
          </p:cNvSpPr>
          <p:nvPr>
            <p:ph type="title"/>
          </p:nvPr>
        </p:nvSpPr>
        <p:spPr>
          <a:xfrm>
            <a:off x="641577" y="552091"/>
            <a:ext cx="11029616" cy="629728"/>
          </a:xfrm>
        </p:spPr>
        <p:txBody>
          <a:bodyPr>
            <a:normAutofit fontScale="90000"/>
          </a:bodyPr>
          <a:lstStyle/>
          <a:p>
            <a:pPr algn="ctr"/>
            <a:r>
              <a:rPr lang="el-GR" sz="4000" b="1" cap="none" dirty="0">
                <a:solidFill>
                  <a:srgbClr val="0070C0"/>
                </a:solidFill>
                <a:latin typeface="Calibri" panose="020F0502020204030204" pitchFamily="34" charset="0"/>
                <a:cs typeface="Calibri" panose="020F0502020204030204" pitchFamily="34" charset="0"/>
              </a:rPr>
              <a:t>Παραδείγματα εγκύρων - άκυρων ψηφοδελτίων </a:t>
            </a:r>
            <a:endParaRPr lang="en-GB" sz="4000" b="1" cap="none" dirty="0">
              <a:solidFill>
                <a:srgbClr val="0070C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5839"/>
          <a:stretch/>
        </p:blipFill>
        <p:spPr>
          <a:xfrm>
            <a:off x="1784909" y="1181819"/>
            <a:ext cx="9829336" cy="5563376"/>
          </a:xfrm>
          <a:prstGeom prst="rect">
            <a:avLst/>
          </a:prstGeom>
        </p:spPr>
      </p:pic>
    </p:spTree>
    <p:extLst>
      <p:ext uri="{BB962C8B-B14F-4D97-AF65-F5344CB8AC3E}">
        <p14:creationId xmlns:p14="http://schemas.microsoft.com/office/powerpoint/2010/main" val="162666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55505"/>
            <a:ext cx="11029616" cy="726717"/>
          </a:xfrm>
        </p:spPr>
        <p:txBody>
          <a:bodyPr>
            <a:normAutofit/>
          </a:bodyPr>
          <a:lstStyle/>
          <a:p>
            <a:pPr algn="ctr"/>
            <a:r>
              <a:rPr lang="el-GR" sz="4000" b="1" cap="none" dirty="0">
                <a:solidFill>
                  <a:srgbClr val="0070C0"/>
                </a:solidFill>
                <a:latin typeface="Calibri" panose="020F0502020204030204" pitchFamily="34" charset="0"/>
              </a:rPr>
              <a:t>Άκυρα ψηφοδέλτια</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414068" y="1282222"/>
            <a:ext cx="11196739" cy="5096505"/>
          </a:xfrm>
        </p:spPr>
        <p:txBody>
          <a:bodyPr>
            <a:normAutofit fontScale="92500"/>
          </a:bodyPr>
          <a:lstStyle/>
          <a:p>
            <a:pPr marL="0" indent="0" algn="l">
              <a:buNone/>
            </a:pPr>
            <a:r>
              <a:rPr lang="el-GR" sz="2800" b="0" i="0" u="none" strike="noStrike" baseline="0" dirty="0">
                <a:latin typeface="Calibri" panose="020F0502020204030204" pitchFamily="34" charset="0"/>
                <a:cs typeface="Calibri" panose="020F0502020204030204" pitchFamily="34" charset="0"/>
              </a:rPr>
              <a:t>Ο/η Προεδρεύων υπάλληλος απορρίπτει ως άκυρο οποιοδήποτε ψηφοδέλτιο:</a:t>
            </a:r>
          </a:p>
          <a:p>
            <a:pPr marL="457200" indent="-457200" algn="l">
              <a:buFont typeface="+mj-lt"/>
              <a:buAutoNum type="arabicPeriod"/>
            </a:pPr>
            <a:r>
              <a:rPr lang="el-GR" sz="2800" b="0" i="0" u="none" strike="noStrike" baseline="0" dirty="0">
                <a:latin typeface="Calibri" panose="020F0502020204030204" pitchFamily="34" charset="0"/>
                <a:cs typeface="Calibri" panose="020F0502020204030204" pitchFamily="34" charset="0"/>
              </a:rPr>
              <a:t>Δεν φέρει την επίσημη </a:t>
            </a:r>
            <a:r>
              <a:rPr lang="el-GR" sz="2800" b="1" i="0" u="none" strike="noStrike" baseline="0" dirty="0">
                <a:latin typeface="Calibri" panose="020F0502020204030204" pitchFamily="34" charset="0"/>
                <a:cs typeface="Calibri" panose="020F0502020204030204" pitchFamily="34" charset="0"/>
              </a:rPr>
              <a:t>σφραγίδα</a:t>
            </a:r>
            <a:r>
              <a:rPr lang="el-GR" sz="2800" b="0" i="0" u="none" strike="noStrike" baseline="0" dirty="0">
                <a:latin typeface="Calibri" panose="020F0502020204030204" pitchFamily="34" charset="0"/>
                <a:cs typeface="Calibri" panose="020F0502020204030204" pitchFamily="34" charset="0"/>
              </a:rPr>
              <a:t>.</a:t>
            </a:r>
          </a:p>
          <a:p>
            <a:pPr marL="457200" indent="-457200" algn="l">
              <a:buFont typeface="+mj-lt"/>
              <a:buAutoNum type="arabicPeriod"/>
            </a:pPr>
            <a:r>
              <a:rPr lang="el-GR" sz="2800" b="0" i="0" u="none" strike="noStrike" baseline="0" dirty="0">
                <a:latin typeface="Calibri" panose="020F0502020204030204" pitchFamily="34" charset="0"/>
                <a:cs typeface="Calibri" panose="020F0502020204030204" pitchFamily="34" charset="0"/>
              </a:rPr>
              <a:t>Που περιέχει οποιοδήποτε </a:t>
            </a:r>
            <a:r>
              <a:rPr lang="el-GR" sz="2800" b="1" i="0" u="none" strike="noStrike" baseline="0" dirty="0">
                <a:latin typeface="Calibri" panose="020F0502020204030204" pitchFamily="34" charset="0"/>
                <a:cs typeface="Calibri" panose="020F0502020204030204" pitchFamily="34" charset="0"/>
              </a:rPr>
              <a:t>γράμμα ή σημείο </a:t>
            </a:r>
            <a:r>
              <a:rPr lang="el-GR" sz="2800" b="0" i="0" u="none" strike="noStrike" baseline="0" dirty="0">
                <a:latin typeface="Calibri" panose="020F0502020204030204" pitchFamily="34" charset="0"/>
                <a:cs typeface="Calibri" panose="020F0502020204030204" pitchFamily="34" charset="0"/>
              </a:rPr>
              <a:t>με το οποίο μπορεί να διαπιστωθεί η </a:t>
            </a:r>
            <a:r>
              <a:rPr lang="el-GR" sz="2800" b="1" i="0" u="none" strike="noStrike" baseline="0" dirty="0">
                <a:latin typeface="Calibri" panose="020F0502020204030204" pitchFamily="34" charset="0"/>
                <a:cs typeface="Calibri" panose="020F0502020204030204" pitchFamily="34" charset="0"/>
              </a:rPr>
              <a:t>ταυτότητα 	του εκλογέα</a:t>
            </a:r>
            <a:r>
              <a:rPr lang="el-GR" sz="2800" b="0" i="0" u="none" strike="noStrike" baseline="0" dirty="0">
                <a:latin typeface="Calibri" panose="020F0502020204030204" pitchFamily="34" charset="0"/>
                <a:cs typeface="Calibri" panose="020F0502020204030204" pitchFamily="34" charset="0"/>
              </a:rPr>
              <a:t>.</a:t>
            </a:r>
          </a:p>
          <a:p>
            <a:pPr marL="457200" indent="-457200" algn="l">
              <a:buFont typeface="+mj-lt"/>
              <a:buAutoNum type="arabicPeriod"/>
            </a:pPr>
            <a:r>
              <a:rPr lang="el-GR" sz="2800" b="0" i="0" u="none" strike="noStrike" baseline="0" dirty="0">
                <a:latin typeface="Calibri" panose="020F0502020204030204" pitchFamily="34" charset="0"/>
                <a:cs typeface="Calibri" panose="020F0502020204030204" pitchFamily="34" charset="0"/>
              </a:rPr>
              <a:t>Από το οποίο </a:t>
            </a:r>
            <a:r>
              <a:rPr lang="el-GR" sz="2800" b="1" i="0" u="none" strike="noStrike" baseline="0" dirty="0">
                <a:latin typeface="Calibri" panose="020F0502020204030204" pitchFamily="34" charset="0"/>
                <a:cs typeface="Calibri" panose="020F0502020204030204" pitchFamily="34" charset="0"/>
              </a:rPr>
              <a:t>ελλείπει οποιοδήποτε ουσιώδες μέρος του</a:t>
            </a:r>
            <a:r>
              <a:rPr lang="el-GR" sz="2800" b="0" i="0" u="none" strike="noStrike" baseline="0" dirty="0">
                <a:latin typeface="Calibri" panose="020F0502020204030204" pitchFamily="34" charset="0"/>
                <a:cs typeface="Calibri" panose="020F0502020204030204" pitchFamily="34" charset="0"/>
              </a:rPr>
              <a:t>.</a:t>
            </a:r>
          </a:p>
          <a:p>
            <a:pPr marL="457200" indent="-457200" algn="l">
              <a:buFont typeface="+mj-lt"/>
              <a:buAutoNum type="arabicPeriod"/>
            </a:pPr>
            <a:r>
              <a:rPr lang="el-GR" sz="2800" dirty="0">
                <a:latin typeface="Calibri" panose="020F0502020204030204" pitchFamily="34" charset="0"/>
                <a:cs typeface="Calibri" panose="020F0502020204030204" pitchFamily="34" charset="0"/>
              </a:rPr>
              <a:t>Το οποίο </a:t>
            </a:r>
            <a:r>
              <a:rPr lang="el-GR" sz="2800" b="1" dirty="0">
                <a:latin typeface="Calibri" panose="020F0502020204030204" pitchFamily="34" charset="0"/>
                <a:cs typeface="Calibri" panose="020F0502020204030204" pitchFamily="34" charset="0"/>
              </a:rPr>
              <a:t>δ</a:t>
            </a:r>
            <a:r>
              <a:rPr lang="el-GR" sz="2800" b="1" i="0" u="none" strike="noStrike" baseline="0" dirty="0">
                <a:latin typeface="Calibri" panose="020F0502020204030204" pitchFamily="34" charset="0"/>
                <a:cs typeface="Calibri" panose="020F0502020204030204" pitchFamily="34" charset="0"/>
              </a:rPr>
              <a:t>εν περιέχει όλους τους συνδυασμούς </a:t>
            </a:r>
            <a:r>
              <a:rPr lang="el-GR" sz="2800" b="0" i="0" u="none" strike="noStrike" baseline="0" dirty="0">
                <a:latin typeface="Calibri" panose="020F0502020204030204" pitchFamily="34" charset="0"/>
                <a:cs typeface="Calibri" panose="020F0502020204030204" pitchFamily="34" charset="0"/>
              </a:rPr>
              <a:t>που λαμβάνουν μέρος στις εκλογές.</a:t>
            </a:r>
          </a:p>
          <a:p>
            <a:pPr marL="457200" indent="-457200" algn="l">
              <a:buFont typeface="+mj-lt"/>
              <a:buAutoNum type="arabicPeriod"/>
            </a:pPr>
            <a:r>
              <a:rPr lang="el-GR" sz="2800" dirty="0">
                <a:latin typeface="Calibri" panose="020F0502020204030204" pitchFamily="34" charset="0"/>
                <a:cs typeface="Calibri" panose="020F0502020204030204" pitchFamily="34" charset="0"/>
              </a:rPr>
              <a:t>Στο οποίο </a:t>
            </a:r>
            <a:r>
              <a:rPr lang="el-GR" sz="2800" b="0" i="0" u="none" strike="noStrike" baseline="0" dirty="0">
                <a:latin typeface="Calibri" panose="020F0502020204030204" pitchFamily="34" charset="0"/>
                <a:cs typeface="Calibri" panose="020F0502020204030204" pitchFamily="34" charset="0"/>
              </a:rPr>
              <a:t>ο/η εκλογέας έχει ψηφίσει </a:t>
            </a:r>
            <a:r>
              <a:rPr lang="el-GR" sz="2800" b="1" i="0" u="none" strike="noStrike" baseline="0" dirty="0">
                <a:latin typeface="Calibri" panose="020F0502020204030204" pitchFamily="34" charset="0"/>
                <a:cs typeface="Calibri" panose="020F0502020204030204" pitchFamily="34" charset="0"/>
              </a:rPr>
              <a:t>δύο ή περισσότερους συνδυασμούς </a:t>
            </a:r>
            <a:r>
              <a:rPr lang="el-GR" sz="2800" b="0" i="0" u="none" strike="noStrike" baseline="0" dirty="0">
                <a:latin typeface="Calibri" panose="020F0502020204030204" pitchFamily="34" charset="0"/>
                <a:cs typeface="Calibri" panose="020F0502020204030204" pitchFamily="34" charset="0"/>
              </a:rPr>
              <a:t>ή ένα </a:t>
            </a:r>
            <a:r>
              <a:rPr lang="el-GR" sz="2800" b="1" i="0" u="none" strike="noStrike" baseline="0" dirty="0">
                <a:latin typeface="Calibri" panose="020F0502020204030204" pitchFamily="34" charset="0"/>
                <a:cs typeface="Calibri" panose="020F0502020204030204" pitchFamily="34" charset="0"/>
              </a:rPr>
              <a:t>συνδυασμό και </a:t>
            </a:r>
            <a:r>
              <a:rPr lang="el-GR" sz="2800" b="1" i="0" u="none" strike="noStrike" dirty="0">
                <a:latin typeface="Calibri" panose="020F0502020204030204" pitchFamily="34" charset="0"/>
                <a:cs typeface="Calibri" panose="020F0502020204030204" pitchFamily="34" charset="0"/>
              </a:rPr>
              <a:t>  </a:t>
            </a:r>
            <a:r>
              <a:rPr lang="el-GR" sz="2800" b="1" i="0" u="none" strike="noStrike" baseline="0" dirty="0">
                <a:latin typeface="Calibri" panose="020F0502020204030204" pitchFamily="34" charset="0"/>
                <a:cs typeface="Calibri" panose="020F0502020204030204" pitchFamily="34" charset="0"/>
              </a:rPr>
              <a:t>ένα 	μεμονωμένο υποψήφιο</a:t>
            </a:r>
            <a:r>
              <a:rPr lang="el-GR" sz="2800" b="0" i="0" u="none" strike="noStrike" baseline="0" dirty="0">
                <a:latin typeface="Calibri" panose="020F0502020204030204" pitchFamily="34" charset="0"/>
                <a:cs typeface="Calibri" panose="020F0502020204030204" pitchFamily="34" charset="0"/>
              </a:rPr>
              <a:t>.</a:t>
            </a: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13069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702156"/>
            <a:ext cx="11029616" cy="686697"/>
          </a:xfrm>
        </p:spPr>
        <p:txBody>
          <a:bodyPr>
            <a:noAutofit/>
          </a:bodyPr>
          <a:lstStyle/>
          <a:p>
            <a:pPr algn="ctr"/>
            <a:r>
              <a:rPr lang="el-GR" sz="4000" b="1" cap="none" dirty="0">
                <a:solidFill>
                  <a:srgbClr val="0070C0"/>
                </a:solidFill>
                <a:latin typeface="Calibri" panose="020F0502020204030204" pitchFamily="34" charset="0"/>
                <a:cs typeface="Calibri" panose="020F0502020204030204" pitchFamily="34" charset="0"/>
              </a:rPr>
              <a:t>Άκυρα ψηφοδέλτια</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295276" y="1133475"/>
            <a:ext cx="11315532" cy="5543549"/>
          </a:xfrm>
        </p:spPr>
        <p:txBody>
          <a:bodyPr>
            <a:normAutofit fontScale="92500" lnSpcReduction="10000"/>
          </a:bodyPr>
          <a:lstStyle/>
          <a:p>
            <a:pPr marL="457200" indent="-457200" algn="l">
              <a:buFont typeface="+mj-lt"/>
              <a:buAutoNum type="arabicPeriod"/>
            </a:pPr>
            <a:r>
              <a:rPr lang="el-GR" sz="3200" b="0" i="0" u="none" strike="noStrike" baseline="0" dirty="0">
                <a:latin typeface="Calibri" panose="020F0502020204030204" pitchFamily="34" charset="0"/>
                <a:cs typeface="Calibri" panose="020F0502020204030204" pitchFamily="34" charset="0"/>
              </a:rPr>
              <a:t>Στο οποίο ο/η εκλογέας έχει ψηφίσει με οιονδήποτε άλλο σημείο ή γράμμα ή αριθμό, εκτός από τα καθορισμένα σημεία</a:t>
            </a:r>
            <a:r>
              <a:rPr lang="el-GR" sz="3200" dirty="0">
                <a:latin typeface="Calibri" panose="020F0502020204030204" pitchFamily="34" charset="0"/>
                <a:cs typeface="Calibri" panose="020F0502020204030204" pitchFamily="34" charset="0"/>
              </a:rPr>
              <a:t> </a:t>
            </a:r>
            <a:r>
              <a:rPr lang="el-GR" sz="3200" b="0" i="0" u="none" strike="noStrike" baseline="0" dirty="0">
                <a:latin typeface="Calibri" panose="020F0502020204030204" pitchFamily="34" charset="0"/>
                <a:cs typeface="Calibri" panose="020F0502020204030204" pitchFamily="34" charset="0"/>
              </a:rPr>
              <a:t>«</a:t>
            </a:r>
            <a:r>
              <a:rPr lang="el-GR" sz="3200" b="1" i="0" u="none" strike="noStrike" baseline="0" dirty="0">
                <a:latin typeface="Calibri" panose="020F0502020204030204" pitchFamily="34" charset="0"/>
                <a:cs typeface="Calibri" panose="020F0502020204030204" pitchFamily="34" charset="0"/>
              </a:rPr>
              <a:t>X</a:t>
            </a:r>
            <a:r>
              <a:rPr lang="el-GR" sz="3200" b="0" i="0" u="none" strike="noStrike" baseline="0" dirty="0">
                <a:latin typeface="Calibri" panose="020F0502020204030204" pitchFamily="34" charset="0"/>
                <a:cs typeface="Calibri" panose="020F0502020204030204" pitchFamily="34" charset="0"/>
              </a:rPr>
              <a:t>», «</a:t>
            </a:r>
            <a:r>
              <a:rPr lang="el-GR" sz="3200" b="1" i="0" u="none" strike="noStrike" baseline="0" dirty="0">
                <a:latin typeface="Calibri" panose="020F0502020204030204" pitchFamily="34" charset="0"/>
                <a:cs typeface="Calibri" panose="020F0502020204030204" pitchFamily="34" charset="0"/>
              </a:rPr>
              <a:t>+</a:t>
            </a:r>
            <a:r>
              <a:rPr lang="el-GR" sz="3200" b="0" i="0" u="none" strike="noStrike" baseline="0" dirty="0">
                <a:latin typeface="Calibri" panose="020F0502020204030204" pitchFamily="34" charset="0"/>
                <a:cs typeface="Calibri" panose="020F0502020204030204" pitchFamily="34" charset="0"/>
              </a:rPr>
              <a:t>», «</a:t>
            </a:r>
            <a:r>
              <a:rPr lang="el-GR" sz="3200" b="1" i="0" u="none" strike="noStrike" baseline="0" dirty="0">
                <a:latin typeface="Calibri" panose="020F0502020204030204" pitchFamily="34" charset="0"/>
                <a:cs typeface="Calibri" panose="020F0502020204030204" pitchFamily="34" charset="0"/>
              </a:rPr>
              <a:t>√</a:t>
            </a:r>
            <a:r>
              <a:rPr lang="el-GR" sz="3200" b="0" i="0" u="none" strike="noStrike" baseline="0" dirty="0">
                <a:latin typeface="Calibri" panose="020F0502020204030204" pitchFamily="34" charset="0"/>
                <a:cs typeface="Calibri" panose="020F0502020204030204" pitchFamily="34" charset="0"/>
              </a:rPr>
              <a:t>».</a:t>
            </a:r>
          </a:p>
          <a:p>
            <a:pPr marL="457200" indent="-457200" algn="l">
              <a:buFont typeface="+mj-lt"/>
              <a:buAutoNum type="arabicPeriod"/>
            </a:pPr>
            <a:r>
              <a:rPr lang="el-GR" sz="3200" dirty="0">
                <a:latin typeface="Calibri" panose="020F0502020204030204" pitchFamily="34" charset="0"/>
                <a:cs typeface="Calibri" panose="020F0502020204030204" pitchFamily="34" charset="0"/>
              </a:rPr>
              <a:t>Στο οποίο ο/η εκλογέας έχει ψηφίσει με </a:t>
            </a:r>
            <a:r>
              <a:rPr lang="el-GR" sz="3200" b="1" dirty="0">
                <a:latin typeface="Calibri" panose="020F0502020204030204" pitchFamily="34" charset="0"/>
                <a:cs typeface="Calibri" panose="020F0502020204030204" pitchFamily="34" charset="0"/>
              </a:rPr>
              <a:t>πέννα οιουδήποτε άλλου χρώματος </a:t>
            </a:r>
            <a:r>
              <a:rPr lang="el-GR" sz="3200" dirty="0">
                <a:latin typeface="Calibri" panose="020F0502020204030204" pitchFamily="34" charset="0"/>
                <a:cs typeface="Calibri" panose="020F0502020204030204" pitchFamily="34" charset="0"/>
              </a:rPr>
              <a:t>εκτός από τις πέννες χρώματος μπλε ή μαύρου, που διατίθενται για το σκοπό αυτό. </a:t>
            </a:r>
          </a:p>
          <a:p>
            <a:pPr marL="457200" indent="-457200" algn="l">
              <a:buFont typeface="+mj-lt"/>
              <a:buAutoNum type="arabicPeriod"/>
            </a:pPr>
            <a:r>
              <a:rPr lang="el-GR" sz="3200" dirty="0">
                <a:latin typeface="Calibri" panose="020F0502020204030204" pitchFamily="34" charset="0"/>
                <a:cs typeface="Calibri" panose="020F0502020204030204" pitchFamily="34" charset="0"/>
              </a:rPr>
              <a:t>Στο οποίο </a:t>
            </a:r>
            <a:r>
              <a:rPr lang="el-GR" sz="3200" b="1" dirty="0">
                <a:latin typeface="Calibri" panose="020F0502020204030204" pitchFamily="34" charset="0"/>
                <a:cs typeface="Calibri" panose="020F0502020204030204" pitchFamily="34" charset="0"/>
              </a:rPr>
              <a:t>δεν μπορεί να εξακριβωθεί η θέληση του/της εκλογέα</a:t>
            </a:r>
            <a:r>
              <a:rPr lang="el-GR" sz="3200" dirty="0">
                <a:latin typeface="Calibri" panose="020F0502020204030204" pitchFamily="34" charset="0"/>
                <a:cs typeface="Calibri" panose="020F0502020204030204" pitchFamily="34" charset="0"/>
              </a:rPr>
              <a:t>.</a:t>
            </a:r>
          </a:p>
          <a:p>
            <a:pPr marL="457200" indent="-457200" algn="l">
              <a:buFont typeface="+mj-lt"/>
              <a:buAutoNum type="arabicPeriod"/>
            </a:pPr>
            <a:r>
              <a:rPr lang="el-GR" sz="3200" b="0" i="0" u="none" strike="noStrike" baseline="0" dirty="0">
                <a:latin typeface="Calibri" panose="020F0502020204030204" pitchFamily="34" charset="0"/>
                <a:cs typeface="Calibri" panose="020F0502020204030204" pitchFamily="34" charset="0"/>
              </a:rPr>
              <a:t>Το </a:t>
            </a:r>
            <a:r>
              <a:rPr lang="el-GR" sz="3200" b="1" i="0" u="none" strike="noStrike" baseline="0" dirty="0">
                <a:latin typeface="Calibri" panose="020F0502020204030204" pitchFamily="34" charset="0"/>
                <a:cs typeface="Calibri" panose="020F0502020204030204" pitchFamily="34" charset="0"/>
              </a:rPr>
              <a:t>λευκό ψηφοδέλτιο είναι άκυρο</a:t>
            </a:r>
            <a:r>
              <a:rPr lang="el-GR" sz="3200" b="0" i="0" u="none" strike="noStrike" baseline="0" dirty="0">
                <a:latin typeface="Calibri" panose="020F0502020204030204" pitchFamily="34" charset="0"/>
                <a:cs typeface="Calibri" panose="020F0502020204030204" pitchFamily="34" charset="0"/>
              </a:rPr>
              <a:t>, γιατί δεν μπορεί να εξακριβωθεί η θέληση του εκλογέα, όμως καταμετράται και καταγράφεται ξεχωριστά από τα υπόλοιπα άκυρα ψηφοδέλτια, για στατιστικούς λόγους.</a:t>
            </a:r>
            <a:endParaRPr lang="en-GB"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29315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0478403" y="5949202"/>
            <a:ext cx="1626824" cy="859051"/>
          </a:xfrm>
          <a:prstGeom prst="rect">
            <a:avLst/>
          </a:prstGeom>
        </p:spPr>
      </p:pic>
      <p:sp>
        <p:nvSpPr>
          <p:cNvPr id="2" name="Title 1">
            <a:extLst>
              <a:ext uri="{FF2B5EF4-FFF2-40B4-BE49-F238E27FC236}">
                <a16:creationId xmlns:a16="http://schemas.microsoft.com/office/drawing/2014/main" id="{0D9BCE53-E8D5-4CBC-AAC9-E769DF0376D2}"/>
              </a:ext>
            </a:extLst>
          </p:cNvPr>
          <p:cNvSpPr>
            <a:spLocks noGrp="1"/>
          </p:cNvSpPr>
          <p:nvPr>
            <p:ph type="title"/>
          </p:nvPr>
        </p:nvSpPr>
        <p:spPr>
          <a:xfrm>
            <a:off x="581192" y="559281"/>
            <a:ext cx="11029616" cy="910984"/>
          </a:xfrm>
        </p:spPr>
        <p:txBody>
          <a:bodyPr>
            <a:normAutofit/>
          </a:bodyPr>
          <a:lstStyle/>
          <a:p>
            <a:pPr algn="ctr"/>
            <a:r>
              <a:rPr lang="el-GR" sz="4000" b="1" cap="none" dirty="0">
                <a:solidFill>
                  <a:srgbClr val="0070C0"/>
                </a:solidFill>
                <a:latin typeface="Calibri" panose="020F0502020204030204" pitchFamily="34" charset="0"/>
              </a:rPr>
              <a:t>Ειδικές περιπτώσεις</a:t>
            </a:r>
          </a:p>
        </p:txBody>
      </p:sp>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581193" y="1362075"/>
            <a:ext cx="11029615" cy="5295900"/>
          </a:xfrm>
        </p:spPr>
        <p:txBody>
          <a:bodyPr>
            <a:normAutofit/>
          </a:bodyPr>
          <a:lstStyle/>
          <a:p>
            <a:pPr>
              <a:buFont typeface="Wingdings" panose="05000000000000000000" pitchFamily="2" charset="2"/>
              <a:buChar char="Ø"/>
            </a:pPr>
            <a:r>
              <a:rPr lang="el-GR" sz="2800" b="0" i="0" u="none" strike="noStrike" baseline="0" dirty="0">
                <a:latin typeface="Calibri" panose="020F0502020204030204" pitchFamily="34" charset="0"/>
                <a:cs typeface="Calibri" panose="020F0502020204030204" pitchFamily="34" charset="0"/>
              </a:rPr>
              <a:t>Στην περίπτωση που ο/η εκλογέας ψηφίσει ένα κομματικό συνδυασμό και ταυτόχρονα σημειώσει σταυρό ή σταυρούς προτίμησης σε υποψήφιους άλλου συνδυασμού, </a:t>
            </a:r>
            <a:r>
              <a:rPr lang="el-GR" sz="2800" b="1" i="0" u="none" strike="noStrike" baseline="0" dirty="0">
                <a:latin typeface="Calibri" panose="020F0502020204030204" pitchFamily="34" charset="0"/>
                <a:cs typeface="Calibri" panose="020F0502020204030204" pitchFamily="34" charset="0"/>
              </a:rPr>
              <a:t>υπερισχύει η ψήφος που δόθηκε στο </a:t>
            </a:r>
            <a:r>
              <a:rPr lang="el-GR" sz="2800" b="1" dirty="0">
                <a:latin typeface="Calibri" panose="020F0502020204030204" pitchFamily="34" charset="0"/>
                <a:cs typeface="Calibri" panose="020F0502020204030204" pitchFamily="34" charset="0"/>
              </a:rPr>
              <a:t>κ</a:t>
            </a:r>
            <a:r>
              <a:rPr lang="el-GR" sz="2800" b="1" i="0" u="none" strike="noStrike" baseline="0" dirty="0">
                <a:latin typeface="Calibri" panose="020F0502020204030204" pitchFamily="34" charset="0"/>
                <a:cs typeface="Calibri" panose="020F0502020204030204" pitchFamily="34" charset="0"/>
              </a:rPr>
              <a:t>όμμα</a:t>
            </a:r>
            <a:r>
              <a:rPr lang="el-GR" sz="2800" b="0" i="0" u="none" strike="noStrike" baseline="0" dirty="0">
                <a:latin typeface="Calibri" panose="020F0502020204030204" pitchFamily="34" charset="0"/>
                <a:cs typeface="Calibri" panose="020F0502020204030204" pitchFamily="34" charset="0"/>
              </a:rPr>
              <a:t>. Το ψηφοδέλτιο είναι έγκυρο σ' ότι αφορά την κομματική ψήφο, ενώ </a:t>
            </a:r>
            <a:r>
              <a:rPr lang="el-GR" sz="2800" dirty="0">
                <a:latin typeface="Calibri" panose="020F0502020204030204" pitchFamily="34" charset="0"/>
                <a:cs typeface="Calibri" panose="020F0502020204030204" pitchFamily="34" charset="0"/>
              </a:rPr>
              <a:t>ο</a:t>
            </a:r>
            <a:r>
              <a:rPr lang="el-GR" sz="2800" b="0" i="0" u="none" strike="noStrike" baseline="0" dirty="0">
                <a:latin typeface="Calibri" panose="020F0502020204030204" pitchFamily="34" charset="0"/>
                <a:cs typeface="Calibri" panose="020F0502020204030204" pitchFamily="34" charset="0"/>
              </a:rPr>
              <a:t>ι σταυροί προτίμησης που σημειώθηκαν σε υποψήφιους άλλου συνδυασμού, θα αγνοηθούν.</a:t>
            </a:r>
          </a:p>
          <a:p>
            <a:pPr>
              <a:buFont typeface="Wingdings" panose="05000000000000000000" pitchFamily="2" charset="2"/>
              <a:buChar char="Ø"/>
            </a:pPr>
            <a:r>
              <a:rPr lang="el-GR" sz="2800" b="0" i="0" u="none" strike="noStrike" baseline="0" dirty="0">
                <a:latin typeface="Calibri" panose="020F0502020204030204" pitchFamily="34" charset="0"/>
                <a:cs typeface="Calibri" panose="020F0502020204030204" pitchFamily="34" charset="0"/>
              </a:rPr>
              <a:t>Ψηφοδέλτια που περιέχουν σε οποιοδήποτε </a:t>
            </a:r>
            <a:r>
              <a:rPr lang="el-GR" sz="2800" b="1" i="0" u="none" strike="noStrike" baseline="0" dirty="0">
                <a:latin typeface="Calibri" panose="020F0502020204030204" pitchFamily="34" charset="0"/>
                <a:cs typeface="Calibri" panose="020F0502020204030204" pitchFamily="34" charset="0"/>
              </a:rPr>
              <a:t>μέρος της στήλης </a:t>
            </a:r>
            <a:r>
              <a:rPr lang="el-GR" sz="2800" b="0" i="0" u="none" strike="noStrike" baseline="0" dirty="0">
                <a:latin typeface="Calibri" panose="020F0502020204030204" pitchFamily="34" charset="0"/>
                <a:cs typeface="Calibri" panose="020F0502020204030204" pitchFamily="34" charset="0"/>
              </a:rPr>
              <a:t>που αντιστοιχεί σε </a:t>
            </a:r>
            <a:r>
              <a:rPr lang="el-GR" sz="2800" dirty="0">
                <a:latin typeface="Calibri" panose="020F0502020204030204" pitchFamily="34" charset="0"/>
                <a:cs typeface="Calibri" panose="020F0502020204030204" pitchFamily="34" charset="0"/>
              </a:rPr>
              <a:t>σ</a:t>
            </a:r>
            <a:r>
              <a:rPr lang="el-GR" sz="2800" b="0" i="0" u="none" strike="noStrike" baseline="0" dirty="0">
                <a:latin typeface="Calibri" panose="020F0502020204030204" pitchFamily="34" charset="0"/>
                <a:cs typeface="Calibri" panose="020F0502020204030204" pitchFamily="34" charset="0"/>
              </a:rPr>
              <a:t>υνδυασμό </a:t>
            </a:r>
            <a:r>
              <a:rPr lang="el-GR" sz="2800" dirty="0">
                <a:latin typeface="Calibri" panose="020F0502020204030204" pitchFamily="34" charset="0"/>
                <a:cs typeface="Calibri" panose="020F0502020204030204" pitchFamily="34" charset="0"/>
              </a:rPr>
              <a:t>κ</a:t>
            </a:r>
            <a:r>
              <a:rPr lang="el-GR" sz="2800" b="0" i="0" u="none" strike="noStrike" baseline="0" dirty="0">
                <a:latin typeface="Calibri" panose="020F0502020204030204" pitchFamily="34" charset="0"/>
                <a:cs typeface="Calibri" panose="020F0502020204030204" pitchFamily="34" charset="0"/>
              </a:rPr>
              <a:t>όμματος ή σε μεμονωμένο </a:t>
            </a:r>
            <a:r>
              <a:rPr lang="el-GR" sz="2800" dirty="0">
                <a:latin typeface="Calibri" panose="020F0502020204030204" pitchFamily="34" charset="0"/>
                <a:cs typeface="Calibri" panose="020F0502020204030204" pitchFamily="34" charset="0"/>
              </a:rPr>
              <a:t>υ</a:t>
            </a:r>
            <a:r>
              <a:rPr lang="el-GR" sz="2800" b="0" i="0" u="none" strike="noStrike" baseline="0" dirty="0">
                <a:latin typeface="Calibri" panose="020F0502020204030204" pitchFamily="34" charset="0"/>
                <a:cs typeface="Calibri" panose="020F0502020204030204" pitchFamily="34" charset="0"/>
              </a:rPr>
              <a:t>ποψήφιο, ένα από τα σημεία «X» ή το «+» ή το «√» ή οποιοδήποτε άλλο σημείο που προσομοιάζει προς αυτά, θεωρούνται έγκυρα.</a:t>
            </a:r>
          </a:p>
        </p:txBody>
      </p:sp>
    </p:spTree>
    <p:extLst>
      <p:ext uri="{BB962C8B-B14F-4D97-AF65-F5344CB8AC3E}">
        <p14:creationId xmlns:p14="http://schemas.microsoft.com/office/powerpoint/2010/main" val="21058994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8EA40-2AC3-4F4C-B181-DBE73B80E2F4}"/>
              </a:ext>
            </a:extLst>
          </p:cNvPr>
          <p:cNvPicPr>
            <a:picLocks noChangeAspect="1"/>
          </p:cNvPicPr>
          <p:nvPr/>
        </p:nvPicPr>
        <p:blipFill rotWithShape="1">
          <a:blip r:embed="rId2"/>
          <a:srcRect t="22691" b="24503"/>
          <a:stretch/>
        </p:blipFill>
        <p:spPr>
          <a:xfrm>
            <a:off x="11045007" y="6248400"/>
            <a:ext cx="1060219" cy="559853"/>
          </a:xfrm>
          <a:prstGeom prst="rect">
            <a:avLst/>
          </a:prstGeom>
        </p:spPr>
      </p:pic>
      <p:sp>
        <p:nvSpPr>
          <p:cNvPr id="3" name="Content Placeholder 2">
            <a:extLst>
              <a:ext uri="{FF2B5EF4-FFF2-40B4-BE49-F238E27FC236}">
                <a16:creationId xmlns:a16="http://schemas.microsoft.com/office/drawing/2014/main" id="{3B50D4AF-EC90-468D-8666-6F753BAE82BE}"/>
              </a:ext>
            </a:extLst>
          </p:cNvPr>
          <p:cNvSpPr>
            <a:spLocks noGrp="1"/>
          </p:cNvSpPr>
          <p:nvPr>
            <p:ph idx="1"/>
          </p:nvPr>
        </p:nvSpPr>
        <p:spPr>
          <a:xfrm>
            <a:off x="390525" y="1066800"/>
            <a:ext cx="11525250" cy="5741453"/>
          </a:xfrm>
        </p:spPr>
        <p:txBody>
          <a:bodyPr>
            <a:normAutofit/>
          </a:bodyPr>
          <a:lstStyle/>
          <a:p>
            <a:pPr marL="0" indent="0">
              <a:buNone/>
            </a:pPr>
            <a:r>
              <a:rPr lang="el-GR" sz="2800" b="0" i="0" u="none" strike="noStrike" baseline="0" dirty="0">
                <a:latin typeface="Calibri" panose="020F0502020204030204" pitchFamily="34" charset="0"/>
                <a:cs typeface="Calibri" panose="020F0502020204030204" pitchFamily="34" charset="0"/>
              </a:rPr>
              <a:t>Τυχόν </a:t>
            </a:r>
            <a:r>
              <a:rPr lang="el-GR" sz="2800" i="0" u="none" strike="noStrike" baseline="0" dirty="0">
                <a:latin typeface="Calibri" panose="020F0502020204030204" pitchFamily="34" charset="0"/>
                <a:cs typeface="Calibri" panose="020F0502020204030204" pitchFamily="34" charset="0"/>
              </a:rPr>
              <a:t>προέκταση της γραμμής ή των γραμμών των σημείων "X" ,"+", "√" στο διπλανό ορθογώνιο</a:t>
            </a:r>
            <a:r>
              <a:rPr lang="el-GR" sz="2800" b="0" i="0" u="none" strike="noStrike" baseline="0" dirty="0">
                <a:latin typeface="Calibri" panose="020F0502020204030204" pitchFamily="34" charset="0"/>
                <a:cs typeface="Calibri" panose="020F0502020204030204" pitchFamily="34" charset="0"/>
              </a:rPr>
              <a:t>, δεν καθιστά το ψηφοδέλτιο άκυρο, νοουμένου ότι:</a:t>
            </a:r>
          </a:p>
          <a:p>
            <a:pPr>
              <a:buFont typeface="Wingdings" panose="05000000000000000000" pitchFamily="2" charset="2"/>
              <a:buChar char="Ø"/>
            </a:pPr>
            <a:r>
              <a:rPr lang="el-GR" sz="2800" b="0" i="0" u="none" strike="noStrike" baseline="0" dirty="0">
                <a:latin typeface="Calibri" panose="020F0502020204030204" pitchFamily="34" charset="0"/>
                <a:cs typeface="Calibri" panose="020F0502020204030204" pitchFamily="34" charset="0"/>
              </a:rPr>
              <a:t>Το </a:t>
            </a:r>
            <a:r>
              <a:rPr lang="el-GR" sz="2800" b="1" i="0" u="none" strike="noStrike" baseline="0" dirty="0">
                <a:latin typeface="Calibri" panose="020F0502020204030204" pitchFamily="34" charset="0"/>
                <a:cs typeface="Calibri" panose="020F0502020204030204" pitchFamily="34" charset="0"/>
              </a:rPr>
              <a:t>κέντρο βάρους </a:t>
            </a:r>
            <a:r>
              <a:rPr lang="el-GR" sz="2800" b="0" i="0" u="none" strike="noStrike" baseline="0" dirty="0">
                <a:latin typeface="Calibri" panose="020F0502020204030204" pitchFamily="34" charset="0"/>
                <a:cs typeface="Calibri" panose="020F0502020204030204" pitchFamily="34" charset="0"/>
              </a:rPr>
              <a:t>του σημείου ψήφισης βρίσκεται μέσα στο ορθογώνιο του Συνδυασμού της προτίμησης του/της εκλογέα.</a:t>
            </a:r>
          </a:p>
          <a:p>
            <a:pPr>
              <a:buFont typeface="Wingdings" panose="05000000000000000000" pitchFamily="2" charset="2"/>
              <a:buChar char="Ø"/>
            </a:pPr>
            <a:r>
              <a:rPr lang="el-GR" sz="2800" b="0" i="0" u="none" strike="noStrike" baseline="0" dirty="0">
                <a:latin typeface="Calibri" panose="020F0502020204030204" pitchFamily="34" charset="0"/>
                <a:cs typeface="Calibri" panose="020F0502020204030204" pitchFamily="34" charset="0"/>
              </a:rPr>
              <a:t>Ο </a:t>
            </a:r>
            <a:r>
              <a:rPr lang="el-GR" sz="2800" b="1" i="0" u="none" strike="noStrike" baseline="0" dirty="0">
                <a:latin typeface="Calibri" panose="020F0502020204030204" pitchFamily="34" charset="0"/>
                <a:cs typeface="Calibri" panose="020F0502020204030204" pitchFamily="34" charset="0"/>
              </a:rPr>
              <a:t>βαθμός προέκτασης </a:t>
            </a:r>
            <a:r>
              <a:rPr lang="el-GR" sz="2800" b="0" i="0" u="none" strike="noStrike" baseline="0" dirty="0">
                <a:latin typeface="Calibri" panose="020F0502020204030204" pitchFamily="34" charset="0"/>
                <a:cs typeface="Calibri" panose="020F0502020204030204" pitchFamily="34" charset="0"/>
              </a:rPr>
              <a:t>στο διπλανό ορθογώνιο είναι μικρότερος της έκτασης του σημείου που βρίσκεται μέσα στο ορθογώνιο του Συνδυασμού της προτίμησης του/της εκλογέα.</a:t>
            </a:r>
          </a:p>
          <a:p>
            <a:pPr marL="0" indent="0" algn="just">
              <a:buNone/>
            </a:pPr>
            <a:r>
              <a:rPr lang="el-GR" sz="2400" b="0" i="0" u="none" strike="noStrike" baseline="0" dirty="0">
                <a:latin typeface="Calibri" panose="020F0502020204030204" pitchFamily="34" charset="0"/>
                <a:cs typeface="Calibri" panose="020F0502020204030204" pitchFamily="34" charset="0"/>
              </a:rPr>
              <a:t>Ο/Η Προεδρεύων υπάλληλος, πριν απορρίψει οποιαδήποτε ψηφοδέλτια ως άκυρα, τα δείχνει σε κάθε υποψήφιο ή στον επί της διαλογής αντιπρόσωπο του στο εκλογικό κέντρο και, αφού ακούσει τις απόψεις του προσώπου αυτού, αποφασίζει </a:t>
            </a:r>
            <a:r>
              <a:rPr lang="el-GR" sz="2400" b="1" i="0" u="none" strike="noStrike" baseline="0" dirty="0">
                <a:latin typeface="Calibri" panose="020F0502020204030204" pitchFamily="34" charset="0"/>
                <a:cs typeface="Calibri" panose="020F0502020204030204" pitchFamily="34" charset="0"/>
              </a:rPr>
              <a:t>τελεσίδικα</a:t>
            </a:r>
            <a:r>
              <a:rPr lang="el-GR" sz="2400" b="0" i="0" u="none" strike="noStrike" baseline="0" dirty="0">
                <a:latin typeface="Calibri" panose="020F0502020204030204" pitchFamily="34" charset="0"/>
                <a:cs typeface="Calibri" panose="020F0502020204030204" pitchFamily="34" charset="0"/>
              </a:rPr>
              <a:t>. Η απόφαση του/της </a:t>
            </a:r>
            <a:r>
              <a:rPr lang="el-GR" sz="2400" b="0" i="0" u="none" strike="noStrike" baseline="0" dirty="0" err="1">
                <a:latin typeface="Calibri" panose="020F0502020204030204" pitchFamily="34" charset="0"/>
                <a:cs typeface="Calibri" panose="020F0502020204030204" pitchFamily="34" charset="0"/>
              </a:rPr>
              <a:t>Προεδρεύοντα</a:t>
            </a:r>
            <a:r>
              <a:rPr lang="el-GR" sz="2400" b="0" i="0" u="none" strike="noStrike" baseline="0" dirty="0">
                <a:latin typeface="Calibri" panose="020F0502020204030204" pitchFamily="34" charset="0"/>
                <a:cs typeface="Calibri" panose="020F0502020204030204" pitchFamily="34" charset="0"/>
              </a:rPr>
              <a:t> υπαλλήλου είναι τελική και δεν υπόκειται σε εκλογική αίτηση.</a:t>
            </a:r>
            <a:endParaRPr lang="el-GR" sz="2800" b="0" i="0" u="none" strike="noStrike" baseline="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3A2D4B4A-7DF6-4020-BED4-7FB580AC4964}"/>
              </a:ext>
            </a:extLst>
          </p:cNvPr>
          <p:cNvSpPr txBox="1">
            <a:spLocks/>
          </p:cNvSpPr>
          <p:nvPr/>
        </p:nvSpPr>
        <p:spPr>
          <a:xfrm>
            <a:off x="581192" y="702156"/>
            <a:ext cx="11029616" cy="564669"/>
          </a:xfrm>
          <a:prstGeom prst="rect">
            <a:avLst/>
          </a:prstGeom>
        </p:spPr>
        <p:txBody>
          <a:bodyPr vert="horz" lIns="91440" tIns="45720" rIns="91440" bIns="45720" rtlCol="0" anchor="b">
            <a:normAutofit fontScale="92500" lnSpcReduction="20000"/>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4000" b="1" cap="none" dirty="0">
                <a:solidFill>
                  <a:srgbClr val="0070C0"/>
                </a:solidFill>
                <a:latin typeface="Calibri" panose="020F0502020204030204" pitchFamily="34" charset="0"/>
              </a:rPr>
              <a:t>Ειδικές περιπτώσεις</a:t>
            </a:r>
          </a:p>
        </p:txBody>
      </p:sp>
    </p:spTree>
    <p:extLst>
      <p:ext uri="{BB962C8B-B14F-4D97-AF65-F5344CB8AC3E}">
        <p14:creationId xmlns:p14="http://schemas.microsoft.com/office/powerpoint/2010/main" val="1693642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2.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289AE2-D2AE-49D1-AFAC-3A79F6794255}">
  <ds:schemaRefs>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terms/"/>
    <ds:schemaRef ds:uri="http://schemas.openxmlformats.org/package/2006/metadata/core-properties"/>
    <ds:schemaRef ds:uri="16c05727-aa75-4e4a-9b5f-8a80a1165891"/>
    <ds:schemaRef ds:uri="http://purl.org/dc/dcmitype/"/>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{CD6473AB-A8A6-474C-9260-C8B3E86AB519}tf33552983</Template>
  <TotalTime>0</TotalTime>
  <Words>1139</Words>
  <Application>Microsoft Office PowerPoint</Application>
  <PresentationFormat>Widescreen</PresentationFormat>
  <Paragraphs>147</Paragraphs>
  <Slides>52</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52</vt:i4>
      </vt:variant>
    </vt:vector>
  </HeadingPairs>
  <TitlesOfParts>
    <vt:vector size="63" baseType="lpstr">
      <vt:lpstr>Arial</vt:lpstr>
      <vt:lpstr>Calibri</vt:lpstr>
      <vt:lpstr>Corbel</vt:lpstr>
      <vt:lpstr>Franklin Gothic Book</vt:lpstr>
      <vt:lpstr>Franklin Gothic Demi</vt:lpstr>
      <vt:lpstr>Gill Sans MT</vt:lpstr>
      <vt:lpstr>Rockwell</vt:lpstr>
      <vt:lpstr>Wingdings</vt:lpstr>
      <vt:lpstr>Wingdings 2</vt:lpstr>
      <vt:lpstr>DividendVTI</vt:lpstr>
      <vt:lpstr>Gallery</vt:lpstr>
      <vt:lpstr>ΣΕΜΙΝΑΡΙΟ ΕΚΠΑΙΔΕΥΣΗΣ  ΠΡΟΕΔΡΕΥΟΝΤΩΝ / ΒΟΗΘΩΝ ΕΚΛΟΓΙΚΩΝ ΚΕΝΤΡΩΝ</vt:lpstr>
      <vt:lpstr>Έγκυρα - άκυρα</vt:lpstr>
      <vt:lpstr>Έγκυρα ψηφοδέλτια</vt:lpstr>
      <vt:lpstr>Έγκυρα ψηφοδέλτια</vt:lpstr>
      <vt:lpstr>Ποιοι δικαιούνται σταυρό προτίμησης</vt:lpstr>
      <vt:lpstr>Άκυρα ψηφοδέλτια</vt:lpstr>
      <vt:lpstr>Άκυρα ψηφοδέλτια</vt:lpstr>
      <vt:lpstr>Ειδικές περιπτώσεις</vt:lpstr>
      <vt:lpstr>PowerPoint Presentation</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PowerPoint Presentation</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Παραδειγματα εγκυρων &amp; ακυρων ψηφοδελτιων</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Παραδειγματα εγκυρων &amp; ακυρων ψηφοδελτιων</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PowerPoint Presentation</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Παραδειγματα εγκυρων &amp; ακυρων ψηφοδελτιων</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lpstr>Παραδείγματα εγκύρων - άκυρων ψηφοδελτίων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2020-07-07T13:09:54Z</dcterms:created>
  <dcterms:modified xsi:type="dcterms:W3CDTF">2021-05-22T13:41:19Z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